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81" r:id="rId7"/>
    <p:sldId id="263" r:id="rId8"/>
    <p:sldId id="262" r:id="rId9"/>
    <p:sldId id="276" r:id="rId10"/>
    <p:sldId id="275" r:id="rId11"/>
    <p:sldId id="265" r:id="rId12"/>
    <p:sldId id="268" r:id="rId13"/>
    <p:sldId id="273" r:id="rId14"/>
    <p:sldId id="279" r:id="rId15"/>
    <p:sldId id="280" r:id="rId16"/>
    <p:sldId id="266" r:id="rId17"/>
    <p:sldId id="272" r:id="rId18"/>
    <p:sldId id="277" r:id="rId19"/>
    <p:sldId id="267" r:id="rId20"/>
    <p:sldId id="278" r:id="rId21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9900"/>
    <a:srgbClr val="EE1D23"/>
    <a:srgbClr val="FFFFFF"/>
    <a:srgbClr val="F20000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22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L:\WOLONTARIAT\wykres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4"/>
  <c:chart>
    <c:title>
      <c:tx>
        <c:rich>
          <a:bodyPr/>
          <a:lstStyle/>
          <a:p>
            <a:pPr>
              <a:defRPr/>
            </a:pPr>
            <a:r>
              <a:rPr lang="pl-PL"/>
              <a:t>Liczba </a:t>
            </a:r>
            <a:r>
              <a:rPr lang="en-US"/>
              <a:t>rodzin</a:t>
            </a:r>
            <a:r>
              <a:rPr lang="pl-PL"/>
              <a:t> objętych akcją</a:t>
            </a:r>
            <a:endParaRPr lang="en-US"/>
          </a:p>
        </c:rich>
      </c:tx>
      <c:layout/>
    </c:title>
    <c:view3D>
      <c:rotX val="30"/>
      <c:rAngAx val="1"/>
    </c:view3D>
    <c:plotArea>
      <c:layout/>
      <c:bar3DChart>
        <c:barDir val="col"/>
        <c:grouping val="clustered"/>
        <c:ser>
          <c:idx val="1"/>
          <c:order val="0"/>
          <c:tx>
            <c:v>liczba rodzin</c:v>
          </c:tx>
          <c:spPr>
            <a:solidFill>
              <a:srgbClr val="3A54A8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>
                <c:manualLayout>
                  <c:x val="1.1110892388451445E-2"/>
                  <c:y val="-5.0926655001458154E-2"/>
                </c:manualLayout>
              </c:layout>
              <c:showVal val="1"/>
            </c:dLbl>
            <c:dLbl>
              <c:idx val="1"/>
              <c:layout>
                <c:manualLayout>
                  <c:x val="8.3333333333333419E-3"/>
                  <c:y val="-4.1667031204432811E-2"/>
                </c:manualLayout>
              </c:layout>
              <c:showVal val="1"/>
            </c:dLbl>
            <c:dLbl>
              <c:idx val="2"/>
              <c:layout>
                <c:manualLayout>
                  <c:x val="1.1110673665791781E-2"/>
                  <c:y val="-4.1667031204432811E-2"/>
                </c:manualLayout>
              </c:layout>
              <c:showVal val="1"/>
            </c:dLbl>
            <c:dLbl>
              <c:idx val="3"/>
              <c:layout>
                <c:manualLayout>
                  <c:x val="1.6666666666666677E-2"/>
                  <c:y val="-4.629666083406244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Val val="1"/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96</c:v>
                </c:pt>
                <c:pt idx="1">
                  <c:v>210</c:v>
                </c:pt>
                <c:pt idx="2">
                  <c:v>501</c:v>
                </c:pt>
                <c:pt idx="3">
                  <c:v>292</c:v>
                </c:pt>
              </c:numCache>
            </c:numRef>
          </c:val>
        </c:ser>
        <c:shape val="cylinder"/>
        <c:axId val="48813184"/>
        <c:axId val="48814720"/>
        <c:axId val="0"/>
      </c:bar3DChart>
      <c:catAx>
        <c:axId val="48813184"/>
        <c:scaling>
          <c:orientation val="minMax"/>
        </c:scaling>
        <c:axPos val="b"/>
        <c:numFmt formatCode="General" sourceLinked="1"/>
        <c:tickLblPos val="nextTo"/>
        <c:crossAx val="48814720"/>
        <c:crosses val="autoZero"/>
        <c:auto val="1"/>
        <c:lblAlgn val="ctr"/>
        <c:lblOffset val="100"/>
      </c:catAx>
      <c:valAx>
        <c:axId val="48814720"/>
        <c:scaling>
          <c:orientation val="minMax"/>
          <c:max val="600"/>
          <c:min val="0"/>
        </c:scaling>
        <c:axPos val="l"/>
        <c:majorGridlines/>
        <c:numFmt formatCode="General" sourceLinked="1"/>
        <c:tickLblPos val="nextTo"/>
        <c:crossAx val="48813184"/>
        <c:crosses val="autoZero"/>
        <c:crossBetween val="between"/>
        <c:majorUnit val="200"/>
      </c:valAx>
    </c:plotArea>
    <c:legend>
      <c:legendPos val="r"/>
      <c:layout>
        <c:manualLayout>
          <c:xMode val="edge"/>
          <c:yMode val="edge"/>
          <c:x val="0.68916557305336879"/>
          <c:y val="0.5010914260717414"/>
          <c:w val="0.23674190726159239"/>
          <c:h val="9.4923082531350247E-2"/>
        </c:manualLayout>
      </c:layout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623A3-F14E-4D60-9896-B6547E209092}" type="datetimeFigureOut">
              <a:rPr lang="pl-PL" smtClean="0"/>
              <a:pPr/>
              <a:t>2011-04-03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87E6A-2EE1-4E02-B370-1FE7C3FA4D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25187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87E6A-2EE1-4E02-B370-1FE7C3FA4D86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60491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87E6A-2EE1-4E02-B370-1FE7C3FA4D86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95963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87E6A-2EE1-4E02-B370-1FE7C3FA4D86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270202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A21D-42EE-41CA-8604-627887116111}" type="datetimeFigureOut">
              <a:rPr lang="pl-PL" smtClean="0"/>
              <a:pPr/>
              <a:t>2011-04-03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CD54-B8F8-4513-8E03-3639E38E94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31015915"/>
      </p:ext>
    </p:extLst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A21D-42EE-41CA-8604-627887116111}" type="datetimeFigureOut">
              <a:rPr lang="pl-PL" smtClean="0"/>
              <a:pPr/>
              <a:t>2011-04-03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CD54-B8F8-4513-8E03-3639E38E94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84890369"/>
      </p:ext>
    </p:extLst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A21D-42EE-41CA-8604-627887116111}" type="datetimeFigureOut">
              <a:rPr lang="pl-PL" smtClean="0"/>
              <a:pPr/>
              <a:t>2011-04-03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CD54-B8F8-4513-8E03-3639E38E94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33132870"/>
      </p:ext>
    </p:extLst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A21D-42EE-41CA-8604-627887116111}" type="datetimeFigureOut">
              <a:rPr lang="pl-PL" smtClean="0"/>
              <a:pPr/>
              <a:t>2011-04-03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CD54-B8F8-4513-8E03-3639E38E94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14170614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A21D-42EE-41CA-8604-627887116111}" type="datetimeFigureOut">
              <a:rPr lang="pl-PL" smtClean="0"/>
              <a:pPr/>
              <a:t>2011-04-03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CD54-B8F8-4513-8E03-3639E38E94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59097880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A21D-42EE-41CA-8604-627887116111}" type="datetimeFigureOut">
              <a:rPr lang="pl-PL" smtClean="0"/>
              <a:pPr/>
              <a:t>2011-04-03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CD54-B8F8-4513-8E03-3639E38E94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60403651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A21D-42EE-41CA-8604-627887116111}" type="datetimeFigureOut">
              <a:rPr lang="pl-PL" smtClean="0"/>
              <a:pPr/>
              <a:t>2011-04-03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CD54-B8F8-4513-8E03-3639E38E94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13317456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A21D-42EE-41CA-8604-627887116111}" type="datetimeFigureOut">
              <a:rPr lang="pl-PL" smtClean="0"/>
              <a:pPr/>
              <a:t>2011-04-03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CD54-B8F8-4513-8E03-3639E38E94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633158797"/>
      </p:ext>
    </p:extLst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A21D-42EE-41CA-8604-627887116111}" type="datetimeFigureOut">
              <a:rPr lang="pl-PL" smtClean="0"/>
              <a:pPr/>
              <a:t>2011-04-03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CD54-B8F8-4513-8E03-3639E38E94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648243006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A21D-42EE-41CA-8604-627887116111}" type="datetimeFigureOut">
              <a:rPr lang="pl-PL" smtClean="0"/>
              <a:pPr/>
              <a:t>2011-04-03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CD54-B8F8-4513-8E03-3639E38E94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48960615"/>
      </p:ext>
    </p:extLst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A21D-42EE-41CA-8604-627887116111}" type="datetimeFigureOut">
              <a:rPr lang="pl-PL" smtClean="0"/>
              <a:pPr/>
              <a:t>2011-04-03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CD54-B8F8-4513-8E03-3639E38E94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25447700"/>
      </p:ext>
    </p:extLst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2A21D-42EE-41CA-8604-627887116111}" type="datetimeFigureOut">
              <a:rPr lang="pl-PL" smtClean="0"/>
              <a:pPr/>
              <a:t>2011-04-03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4CD54-B8F8-4513-8E03-3639E38E94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9426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7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8.jpeg"/><Relationship Id="rId9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microsoft.com/office/2007/relationships/hdphoto" Target="../media/hdphoto9.wdp"/><Relationship Id="rId3" Type="http://schemas.openxmlformats.org/officeDocument/2006/relationships/image" Target="../media/image7.jpeg"/><Relationship Id="rId7" Type="http://schemas.microsoft.com/office/2007/relationships/hdphoto" Target="../media/hdphoto6.wdp"/><Relationship Id="rId12" Type="http://schemas.openxmlformats.org/officeDocument/2006/relationships/image" Target="../media/image4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microsoft.com/office/2007/relationships/hdphoto" Target="../media/hdphoto8.wdp"/><Relationship Id="rId5" Type="http://schemas.openxmlformats.org/officeDocument/2006/relationships/image" Target="../media/image43.jpeg"/><Relationship Id="rId10" Type="http://schemas.openxmlformats.org/officeDocument/2006/relationships/image" Target="../media/image46.jpeg"/><Relationship Id="rId4" Type="http://schemas.openxmlformats.org/officeDocument/2006/relationships/image" Target="../media/image8.jpeg"/><Relationship Id="rId9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8.jpeg"/><Relationship Id="rId10" Type="http://schemas.microsoft.com/office/2007/relationships/hdphoto" Target="../media/hdphoto10.wdp"/><Relationship Id="rId4" Type="http://schemas.openxmlformats.org/officeDocument/2006/relationships/image" Target="../media/image7.jpe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6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microsoft.com/office/2007/relationships/hdphoto" Target="../media/hdphoto11.wdp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8.jpeg"/><Relationship Id="rId7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6.jpe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jpeg"/><Relationship Id="rId4" Type="http://schemas.openxmlformats.org/officeDocument/2006/relationships/image" Target="../media/image8.jpe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8.jpeg"/><Relationship Id="rId7" Type="http://schemas.openxmlformats.org/officeDocument/2006/relationships/image" Target="../media/image2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6.jpe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03" r="48848" b="6283"/>
          <a:stretch/>
        </p:blipFill>
        <p:spPr>
          <a:xfrm>
            <a:off x="2789999" y="1627473"/>
            <a:ext cx="1280130" cy="2052000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268" b="45347"/>
          <a:stretch/>
        </p:blipFill>
        <p:spPr>
          <a:xfrm>
            <a:off x="71999" y="71999"/>
            <a:ext cx="4014000" cy="1486767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4" y="1627474"/>
            <a:ext cx="2637237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Obraz 2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45000"/>
                    </a14:imgEffect>
                    <a14:imgEffect>
                      <a14:brightnessContrast bright="23000" contrast="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96" r="2895" b="2956"/>
          <a:stretch/>
        </p:blipFill>
        <p:spPr>
          <a:xfrm>
            <a:off x="4169389" y="72000"/>
            <a:ext cx="4902924" cy="3608434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72000" y="3744000"/>
            <a:ext cx="7236000" cy="1332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2000" y="3924000"/>
            <a:ext cx="7128488" cy="1080000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pl-PL" dirty="0" smtClean="0"/>
              <a:t>     </a:t>
            </a:r>
          </a:p>
          <a:p>
            <a:pPr algn="l"/>
            <a:endParaRPr lang="pl-PL" sz="300" dirty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pl-PL" sz="3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pl-PL" sz="300" dirty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pl-PL" sz="3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pl-PL" sz="300" dirty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pl-PL" sz="3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r>
              <a:rPr lang="pl-PL" sz="11200" dirty="0" smtClean="0">
                <a:solidFill>
                  <a:schemeClr val="bg1"/>
                </a:solidFill>
                <a:latin typeface="Century" pitchFamily="18" charset="0"/>
                <a:cs typeface="Tahoma" pitchFamily="34" charset="0"/>
              </a:rPr>
              <a:t>jako jedno z działań</a:t>
            </a:r>
          </a:p>
          <a:p>
            <a:pPr algn="l"/>
            <a:r>
              <a:rPr lang="pl-PL" sz="11200" dirty="0" smtClean="0">
                <a:solidFill>
                  <a:schemeClr val="bg1"/>
                </a:solidFill>
                <a:latin typeface="Century" pitchFamily="18" charset="0"/>
                <a:cs typeface="Tahoma" pitchFamily="34" charset="0"/>
              </a:rPr>
              <a:t>Bursowskiego Klubu Wolontariusza</a:t>
            </a:r>
            <a:endParaRPr lang="pl-PL" sz="11200" dirty="0">
              <a:solidFill>
                <a:schemeClr val="bg1"/>
              </a:solidFill>
              <a:latin typeface="Century" pitchFamily="18" charset="0"/>
              <a:cs typeface="Tahoma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2000" y="3708000"/>
            <a:ext cx="4788032" cy="551260"/>
          </a:xfrm>
        </p:spPr>
        <p:txBody>
          <a:bodyPr>
            <a:noAutofit/>
          </a:bodyPr>
          <a:lstStyle/>
          <a:p>
            <a:pPr algn="l"/>
            <a:r>
              <a:rPr lang="pl-PL" sz="3200" b="1" spc="160" dirty="0" smtClean="0">
                <a:solidFill>
                  <a:schemeClr val="bg1"/>
                </a:solidFill>
                <a:latin typeface="Century" pitchFamily="18" charset="0"/>
              </a:rPr>
              <a:t>Szlachetna PACZKA</a:t>
            </a:r>
            <a:endParaRPr lang="pl-PL" sz="3200" b="1" spc="160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380312" y="3744000"/>
            <a:ext cx="1692000" cy="1332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56" name="Prostokąt 2055"/>
          <p:cNvSpPr/>
          <p:nvPr/>
        </p:nvSpPr>
        <p:spPr>
          <a:xfrm>
            <a:off x="36117" y="72000"/>
            <a:ext cx="9036195" cy="3672000"/>
          </a:xfrm>
          <a:prstGeom prst="rect">
            <a:avLst/>
          </a:pr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5433801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9" accel="10000" decel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0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 rot="16200000">
            <a:off x="-1566000" y="1710000"/>
            <a:ext cx="3996000" cy="7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6200000">
            <a:off x="-1564847" y="1701812"/>
            <a:ext cx="3979624" cy="720000"/>
          </a:xfrm>
        </p:spPr>
        <p:txBody>
          <a:bodyPr>
            <a:noAutofit/>
          </a:bodyPr>
          <a:lstStyle/>
          <a:p>
            <a:r>
              <a:rPr lang="pl-PL" sz="2100" spc="150" dirty="0" smtClean="0">
                <a:solidFill>
                  <a:schemeClr val="bg1"/>
                </a:solidFill>
                <a:latin typeface="Century" pitchFamily="18" charset="0"/>
              </a:rPr>
              <a:t>Lubuska</a:t>
            </a:r>
            <a:br>
              <a:rPr lang="pl-PL" sz="2100" spc="150" dirty="0" smtClean="0">
                <a:solidFill>
                  <a:schemeClr val="bg1"/>
                </a:solidFill>
                <a:latin typeface="Century" pitchFamily="18" charset="0"/>
              </a:rPr>
            </a:br>
            <a:r>
              <a:rPr lang="pl-PL" sz="2100" spc="150" dirty="0" smtClean="0">
                <a:solidFill>
                  <a:schemeClr val="bg1"/>
                </a:solidFill>
                <a:latin typeface="Century" pitchFamily="18" charset="0"/>
              </a:rPr>
              <a:t>Szlachetna  </a:t>
            </a:r>
            <a:r>
              <a:rPr lang="pl-PL" sz="2100" spc="150" dirty="0">
                <a:solidFill>
                  <a:schemeClr val="bg1"/>
                </a:solidFill>
                <a:latin typeface="Century" pitchFamily="18" charset="0"/>
              </a:rPr>
              <a:t>PACZKA </a:t>
            </a:r>
          </a:p>
        </p:txBody>
      </p:sp>
      <p:sp>
        <p:nvSpPr>
          <p:cNvPr id="5" name="Prostokąt 4"/>
          <p:cNvSpPr/>
          <p:nvPr/>
        </p:nvSpPr>
        <p:spPr>
          <a:xfrm rot="16200000">
            <a:off x="-41651" y="4248100"/>
            <a:ext cx="936000" cy="72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25" name="Wykres 2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4893050"/>
              </p:ext>
            </p:extLst>
          </p:nvPr>
        </p:nvGraphicFramePr>
        <p:xfrm>
          <a:off x="1187624" y="771550"/>
          <a:ext cx="5040560" cy="329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771550"/>
            <a:ext cx="2288236" cy="3507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558282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Graphic spid="2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 rot="16200000">
            <a:off x="-1566000" y="1710000"/>
            <a:ext cx="3996000" cy="7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6200000">
            <a:off x="-1564847" y="1701812"/>
            <a:ext cx="3979624" cy="720000"/>
          </a:xfrm>
        </p:spPr>
        <p:txBody>
          <a:bodyPr>
            <a:noAutofit/>
          </a:bodyPr>
          <a:lstStyle/>
          <a:p>
            <a:r>
              <a:rPr lang="pl-PL" sz="2100" spc="150" dirty="0">
                <a:solidFill>
                  <a:schemeClr val="bg1"/>
                </a:solidFill>
                <a:latin typeface="Century" pitchFamily="18" charset="0"/>
              </a:rPr>
              <a:t>Portret  Wolontariusza</a:t>
            </a:r>
          </a:p>
        </p:txBody>
      </p:sp>
      <p:sp>
        <p:nvSpPr>
          <p:cNvPr id="5" name="Prostokąt 4"/>
          <p:cNvSpPr/>
          <p:nvPr/>
        </p:nvSpPr>
        <p:spPr>
          <a:xfrm rot="16200000">
            <a:off x="-41651" y="4248100"/>
            <a:ext cx="936000" cy="72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1115616" y="1779662"/>
            <a:ext cx="8136904" cy="2592288"/>
          </a:xfrm>
        </p:spPr>
        <p:txBody>
          <a:bodyPr>
            <a:normAutofit fontScale="62500" lnSpcReduction="20000"/>
          </a:bodyPr>
          <a:lstStyle/>
          <a:p>
            <a:pPr marL="493776" indent="-457200">
              <a:lnSpc>
                <a:spcPct val="120000"/>
              </a:lnSpc>
              <a:spcAft>
                <a:spcPts val="600"/>
              </a:spcAft>
              <a:buClr>
                <a:srgbClr val="FF9900"/>
              </a:buClr>
              <a:buSzPct val="75000"/>
              <a:buBlip>
                <a:blip r:embed="rId4"/>
              </a:buBlip>
            </a:pPr>
            <a:r>
              <a:rPr lang="pl-PL" sz="290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empatia i odpowiedzialność</a:t>
            </a:r>
          </a:p>
          <a:p>
            <a:pPr marL="493776" indent="-457200">
              <a:lnSpc>
                <a:spcPct val="120000"/>
              </a:lnSpc>
              <a:spcAft>
                <a:spcPts val="600"/>
              </a:spcAft>
              <a:buClr>
                <a:srgbClr val="FF9900"/>
              </a:buClr>
              <a:buSzPct val="75000"/>
              <a:buBlip>
                <a:blip r:embed="rId4"/>
              </a:buBlip>
            </a:pPr>
            <a:r>
              <a:rPr lang="pl-PL" sz="290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operatywność i kreatywność</a:t>
            </a:r>
            <a:endParaRPr lang="pl-PL" sz="2900" spc="2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493776" indent="-457200">
              <a:lnSpc>
                <a:spcPct val="120000"/>
              </a:lnSpc>
              <a:spcAft>
                <a:spcPts val="600"/>
              </a:spcAft>
              <a:buClr>
                <a:srgbClr val="FF9900"/>
              </a:buClr>
              <a:buSzPct val="75000"/>
              <a:buBlip>
                <a:blip r:embed="rId4"/>
              </a:buBlip>
            </a:pPr>
            <a:r>
              <a:rPr lang="pl-PL" sz="290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wysoko rozwinięte umiejętności interpersonalne</a:t>
            </a:r>
          </a:p>
          <a:p>
            <a:pPr marL="493776" indent="-457200">
              <a:lnSpc>
                <a:spcPct val="120000"/>
              </a:lnSpc>
              <a:spcAft>
                <a:spcPts val="600"/>
              </a:spcAft>
              <a:buClr>
                <a:srgbClr val="FF9900"/>
              </a:buClr>
              <a:buSzPct val="75000"/>
              <a:buBlip>
                <a:blip r:embed="rId4"/>
              </a:buBlip>
            </a:pPr>
            <a:r>
              <a:rPr lang="pl-PL" sz="290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umiejętność pracy w zespole</a:t>
            </a:r>
            <a:endParaRPr lang="pl-PL" sz="2900" spc="2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493776" indent="-457200">
              <a:lnSpc>
                <a:spcPct val="120000"/>
              </a:lnSpc>
              <a:spcAft>
                <a:spcPts val="600"/>
              </a:spcAft>
              <a:buClr>
                <a:srgbClr val="FF9900"/>
              </a:buClr>
              <a:buSzPct val="75000"/>
              <a:buBlip>
                <a:blip r:embed="rId4"/>
              </a:buBlip>
            </a:pPr>
            <a:r>
              <a:rPr lang="pl-PL" sz="290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znajomość obsługi komputera</a:t>
            </a:r>
          </a:p>
          <a:p>
            <a:pPr marL="493776" indent="-457200">
              <a:lnSpc>
                <a:spcPct val="120000"/>
              </a:lnSpc>
              <a:spcAft>
                <a:spcPts val="600"/>
              </a:spcAft>
              <a:buClr>
                <a:srgbClr val="FF9900"/>
              </a:buClr>
              <a:buSzPct val="75000"/>
              <a:buBlip>
                <a:blip r:embed="rId4"/>
              </a:buBlip>
            </a:pPr>
            <a:r>
              <a:rPr lang="pl-PL" sz="290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stały dostęp do Internetu</a:t>
            </a:r>
          </a:p>
          <a:p>
            <a:pPr marL="379476">
              <a:spcAft>
                <a:spcPts val="600"/>
              </a:spcAft>
              <a:buClr>
                <a:srgbClr val="FF9900"/>
              </a:buClr>
              <a:buSzPct val="75000"/>
              <a:buBlip>
                <a:blip r:embed="rId5"/>
              </a:buBlip>
            </a:pPr>
            <a:endParaRPr lang="pl-PL" sz="2900" spc="2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00" y="72000"/>
            <a:ext cx="81629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1037477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 rot="16200000">
            <a:off x="-1566000" y="1710000"/>
            <a:ext cx="3996000" cy="72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6200000">
            <a:off x="-1564847" y="1701812"/>
            <a:ext cx="3979624" cy="720000"/>
          </a:xfrm>
        </p:spPr>
        <p:txBody>
          <a:bodyPr>
            <a:noAutofit/>
          </a:bodyPr>
          <a:lstStyle/>
          <a:p>
            <a:r>
              <a:rPr lang="pl-PL" sz="2100" spc="150" dirty="0">
                <a:solidFill>
                  <a:schemeClr val="bg1"/>
                </a:solidFill>
                <a:latin typeface="Century" pitchFamily="18" charset="0"/>
              </a:rPr>
              <a:t>Portret  Wolontariusza</a:t>
            </a:r>
          </a:p>
        </p:txBody>
      </p:sp>
      <p:sp>
        <p:nvSpPr>
          <p:cNvPr id="5" name="Prostokąt 4"/>
          <p:cNvSpPr/>
          <p:nvPr/>
        </p:nvSpPr>
        <p:spPr>
          <a:xfrm rot="16200000">
            <a:off x="-41651" y="4248100"/>
            <a:ext cx="936000" cy="72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3"/>
          <p:cNvSpPr txBox="1">
            <a:spLocks/>
          </p:cNvSpPr>
          <p:nvPr/>
        </p:nvSpPr>
        <p:spPr>
          <a:xfrm>
            <a:off x="495499" y="148276"/>
            <a:ext cx="3736975" cy="50041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  <a:buFont typeface="Arial" charset="0"/>
              <a:buNone/>
              <a:defRPr/>
            </a:pPr>
            <a:r>
              <a:rPr lang="pl-PL" sz="2800" i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l-PL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Magda</a:t>
            </a:r>
            <a:r>
              <a:rPr lang="pl-PL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Adam</a:t>
            </a:r>
            <a:r>
              <a:rPr lang="pl-P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rlin Sans FB Demi" pitchFamily="34" charset="0"/>
              </a:rPr>
              <a:t>Wojtek</a:t>
            </a:r>
            <a:r>
              <a:rPr lang="pl-PL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stellar" pitchFamily="18" charset="0"/>
              </a:rPr>
              <a:t>Ryszard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-18"/>
              </a:rPr>
              <a:t>Ola</a:t>
            </a:r>
            <a:r>
              <a:rPr lang="pl-PL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doni MT" pitchFamily="18" charset="0"/>
              </a:rPr>
              <a:t> </a:t>
            </a:r>
            <a:r>
              <a:rPr lang="pl-P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Piotr </a:t>
            </a:r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Malwina</a:t>
            </a:r>
            <a:r>
              <a:rPr lang="pl-P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orte" pitchFamily="66" charset="0"/>
              </a:rPr>
              <a:t>Dominika</a:t>
            </a:r>
            <a:r>
              <a:rPr lang="pl-P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  <a:br>
              <a:rPr lang="pl-P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hilosopher" pitchFamily="50" charset="0"/>
              </a:rPr>
              <a:t>A n e t a</a:t>
            </a:r>
            <a:r>
              <a:rPr lang="pl-P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bylon5 Hollow" pitchFamily="2" charset="0"/>
              </a:rPr>
              <a:t>Ewa</a:t>
            </a:r>
            <a:r>
              <a:rPr lang="pl-P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Witek</a:t>
            </a:r>
            <a:r>
              <a:rPr lang="pl-PL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ritannic Bold" pitchFamily="34" charset="0"/>
              </a:rPr>
              <a:t>Kasia</a:t>
            </a:r>
            <a:r>
              <a:rPr lang="pl-PL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ansumi" pitchFamily="2" charset="0"/>
              </a:rPr>
              <a:t>Mariusz</a:t>
            </a:r>
            <a:r>
              <a:rPr lang="pl-P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  <a:t>Marta</a:t>
            </a:r>
            <a:r>
              <a:rPr lang="pl-P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Basia</a:t>
            </a:r>
            <a:r>
              <a:rPr lang="pl-PL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b="1" dirty="0">
                <a:solidFill>
                  <a:schemeClr val="tx1">
                    <a:lumMod val="85000"/>
                    <a:lumOff val="15000"/>
                  </a:schemeClr>
                </a:solidFill>
                <a:latin typeface="Teen Light" pitchFamily="2" charset="0"/>
              </a:rPr>
              <a:t>Anna</a:t>
            </a:r>
            <a:r>
              <a:rPr lang="pl-PL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pl-PL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ckwell" pitchFamily="18" charset="0"/>
              </a:rPr>
              <a:t>Danuta</a:t>
            </a:r>
            <a:r>
              <a:rPr lang="pl-PL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PAWEŁ </a:t>
            </a:r>
            <a:r>
              <a:rPr lang="pl-PL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Edyta </a:t>
            </a:r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Marlena</a:t>
            </a:r>
            <a:r>
              <a:rPr lang="pl-P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Mateusz</a:t>
            </a:r>
            <a:r>
              <a:rPr lang="pl-P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pl-P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ansumi" pitchFamily="2" charset="0"/>
              </a:rPr>
              <a:t>DARIA</a:t>
            </a:r>
            <a:r>
              <a:rPr lang="pl-P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Karolina</a:t>
            </a:r>
            <a:r>
              <a:rPr lang="pl-P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 </a:t>
            </a:r>
            <a:br>
              <a:rPr lang="pl-P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</a:br>
            <a:r>
              <a:rPr lang="pl-P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J u s t y n a </a:t>
            </a:r>
            <a:r>
              <a:rPr lang="pl-PL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lileo Font" pitchFamily="2" charset="-18"/>
              </a:rPr>
              <a:t>Beata</a:t>
            </a:r>
            <a:r>
              <a:rPr lang="pl-PL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cs typeface="Tunga" pitchFamily="2"/>
              </a:rPr>
              <a:t>Mirosław </a:t>
            </a:r>
            <a:r>
              <a:rPr lang="pl-PL" sz="2400" spc="1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cs typeface="Tunga" pitchFamily="2"/>
              </a:rPr>
              <a:t>Eliza</a:t>
            </a:r>
            <a:r>
              <a:rPr lang="pl-PL" sz="2400" b="1" spc="1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pl-P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cs typeface="Tunga" pitchFamily="2"/>
              </a:rPr>
              <a:t>  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cs typeface="Tunga" pitchFamily="2"/>
              </a:rPr>
              <a:t>Damian   </a:t>
            </a:r>
            <a:r>
              <a:rPr lang="pl-PL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rlin Sans FB Demi" pitchFamily="34" charset="0"/>
              </a:rPr>
              <a:t>Marcin    </a:t>
            </a:r>
            <a:r>
              <a:rPr lang="pl-PL" sz="2800" spc="1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  <a:t>Katarzyna</a:t>
            </a:r>
            <a:endParaRPr lang="pl-PL" spc="14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</a:endParaRP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4350668" y="71999"/>
            <a:ext cx="4752000" cy="5004000"/>
            <a:chOff x="2362" y="1815"/>
            <a:chExt cx="7200" cy="4320"/>
          </a:xfrm>
        </p:grpSpPr>
        <p:sp>
          <p:nvSpPr>
            <p:cNvPr id="10" name="AutoShape 15"/>
            <p:cNvSpPr>
              <a:spLocks noChangeArrowheads="1" noTextEdit="1"/>
            </p:cNvSpPr>
            <p:nvPr/>
          </p:nvSpPr>
          <p:spPr bwMode="auto">
            <a:xfrm>
              <a:off x="2362" y="1815"/>
              <a:ext cx="7200" cy="4320"/>
            </a:xfrm>
            <a:prstGeom prst="rect">
              <a:avLst/>
            </a:prstGeom>
            <a:noFill/>
            <a:ln w="508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pic>
          <p:nvPicPr>
            <p:cNvPr id="11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" y="1815"/>
              <a:ext cx="2903" cy="2322"/>
            </a:xfrm>
            <a:prstGeom prst="rect">
              <a:avLst/>
            </a:prstGeom>
            <a:noFill/>
            <a:ln w="508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" y="3884"/>
              <a:ext cx="5001" cy="2251"/>
            </a:xfrm>
            <a:prstGeom prst="rect">
              <a:avLst/>
            </a:prstGeom>
            <a:noFill/>
            <a:ln w="508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IMG_060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5" y="3402"/>
              <a:ext cx="3417" cy="2733"/>
            </a:xfrm>
            <a:prstGeom prst="rect">
              <a:avLst/>
            </a:prstGeom>
            <a:noFill/>
            <a:ln w="635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1" descr="DSC01896 (1)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5" y="1815"/>
              <a:ext cx="4297" cy="1587"/>
            </a:xfrm>
            <a:prstGeom prst="rect">
              <a:avLst/>
            </a:prstGeom>
            <a:noFill/>
            <a:ln w="635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0" descr="100_590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1" y="2759"/>
              <a:ext cx="2408" cy="1561"/>
            </a:xfrm>
            <a:prstGeom prst="rect">
              <a:avLst/>
            </a:prstGeom>
            <a:noFill/>
            <a:ln w="635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Prostokąt 7"/>
          <p:cNvSpPr/>
          <p:nvPr/>
        </p:nvSpPr>
        <p:spPr>
          <a:xfrm>
            <a:off x="916893" y="174130"/>
            <a:ext cx="3347669" cy="479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3903653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1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14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 rot="16200000">
            <a:off x="-1566000" y="1710000"/>
            <a:ext cx="3996000" cy="7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6200000">
            <a:off x="-1564847" y="1701812"/>
            <a:ext cx="3979624" cy="720000"/>
          </a:xfrm>
        </p:spPr>
        <p:txBody>
          <a:bodyPr>
            <a:noAutofit/>
          </a:bodyPr>
          <a:lstStyle/>
          <a:p>
            <a:r>
              <a:rPr lang="pl-PL" sz="2100" spc="150" dirty="0">
                <a:solidFill>
                  <a:schemeClr val="bg1"/>
                </a:solidFill>
                <a:latin typeface="Century" pitchFamily="18" charset="0"/>
              </a:rPr>
              <a:t>Portret  Wolontariusza</a:t>
            </a:r>
          </a:p>
        </p:txBody>
      </p:sp>
      <p:sp>
        <p:nvSpPr>
          <p:cNvPr id="5" name="Prostokąt 4"/>
          <p:cNvSpPr/>
          <p:nvPr/>
        </p:nvSpPr>
        <p:spPr>
          <a:xfrm rot="16200000">
            <a:off x="-41651" y="4248100"/>
            <a:ext cx="936000" cy="72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366713"/>
            <a:ext cx="6867525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3352309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 rot="16200000">
            <a:off x="-1566000" y="1710000"/>
            <a:ext cx="3996000" cy="7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6200000">
            <a:off x="-1564847" y="1701812"/>
            <a:ext cx="3979624" cy="720000"/>
          </a:xfrm>
        </p:spPr>
        <p:txBody>
          <a:bodyPr>
            <a:noAutofit/>
          </a:bodyPr>
          <a:lstStyle/>
          <a:p>
            <a:r>
              <a:rPr lang="pl-PL" sz="2100" spc="150" dirty="0">
                <a:solidFill>
                  <a:schemeClr val="bg1"/>
                </a:solidFill>
                <a:latin typeface="Century" pitchFamily="18" charset="0"/>
              </a:rPr>
              <a:t>Portret  Wolontariusza</a:t>
            </a:r>
          </a:p>
        </p:txBody>
      </p:sp>
      <p:sp>
        <p:nvSpPr>
          <p:cNvPr id="5" name="Prostokąt 4"/>
          <p:cNvSpPr/>
          <p:nvPr/>
        </p:nvSpPr>
        <p:spPr>
          <a:xfrm rot="16200000">
            <a:off x="-41651" y="4248100"/>
            <a:ext cx="936000" cy="72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6713"/>
            <a:ext cx="7810500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0978559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1520279" y="546064"/>
            <a:ext cx="3994242" cy="4060069"/>
            <a:chOff x="1842879" y="546065"/>
            <a:chExt cx="3994242" cy="4060069"/>
          </a:xfrm>
        </p:grpSpPr>
        <p:sp>
          <p:nvSpPr>
            <p:cNvPr id="7" name="Dowolny kształt 6"/>
            <p:cNvSpPr/>
            <p:nvPr/>
          </p:nvSpPr>
          <p:spPr>
            <a:xfrm>
              <a:off x="3293057" y="546065"/>
              <a:ext cx="1093886" cy="711026"/>
            </a:xfrm>
            <a:custGeom>
              <a:avLst/>
              <a:gdLst>
                <a:gd name="connsiteX0" fmla="*/ 0 w 1093886"/>
                <a:gd name="connsiteY0" fmla="*/ 118507 h 711026"/>
                <a:gd name="connsiteX1" fmla="*/ 118507 w 1093886"/>
                <a:gd name="connsiteY1" fmla="*/ 0 h 711026"/>
                <a:gd name="connsiteX2" fmla="*/ 975379 w 1093886"/>
                <a:gd name="connsiteY2" fmla="*/ 0 h 711026"/>
                <a:gd name="connsiteX3" fmla="*/ 1093886 w 1093886"/>
                <a:gd name="connsiteY3" fmla="*/ 118507 h 711026"/>
                <a:gd name="connsiteX4" fmla="*/ 1093886 w 1093886"/>
                <a:gd name="connsiteY4" fmla="*/ 592519 h 711026"/>
                <a:gd name="connsiteX5" fmla="*/ 975379 w 1093886"/>
                <a:gd name="connsiteY5" fmla="*/ 711026 h 711026"/>
                <a:gd name="connsiteX6" fmla="*/ 118507 w 1093886"/>
                <a:gd name="connsiteY6" fmla="*/ 711026 h 711026"/>
                <a:gd name="connsiteX7" fmla="*/ 0 w 1093886"/>
                <a:gd name="connsiteY7" fmla="*/ 592519 h 711026"/>
                <a:gd name="connsiteX8" fmla="*/ 0 w 1093886"/>
                <a:gd name="connsiteY8" fmla="*/ 118507 h 71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3886" h="711026">
                  <a:moveTo>
                    <a:pt x="0" y="118507"/>
                  </a:moveTo>
                  <a:cubicBezTo>
                    <a:pt x="0" y="53057"/>
                    <a:pt x="53057" y="0"/>
                    <a:pt x="118507" y="0"/>
                  </a:cubicBezTo>
                  <a:lnTo>
                    <a:pt x="975379" y="0"/>
                  </a:lnTo>
                  <a:cubicBezTo>
                    <a:pt x="1040829" y="0"/>
                    <a:pt x="1093886" y="53057"/>
                    <a:pt x="1093886" y="118507"/>
                  </a:cubicBezTo>
                  <a:lnTo>
                    <a:pt x="1093886" y="592519"/>
                  </a:lnTo>
                  <a:cubicBezTo>
                    <a:pt x="1093886" y="657969"/>
                    <a:pt x="1040829" y="711026"/>
                    <a:pt x="975379" y="711026"/>
                  </a:cubicBezTo>
                  <a:lnTo>
                    <a:pt x="118507" y="711026"/>
                  </a:lnTo>
                  <a:cubicBezTo>
                    <a:pt x="53057" y="711026"/>
                    <a:pt x="0" y="657969"/>
                    <a:pt x="0" y="592519"/>
                  </a:cubicBezTo>
                  <a:lnTo>
                    <a:pt x="0" y="118507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429" tIns="80429" rIns="80429" bIns="8042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0" kern="1200" dirty="0" smtClean="0"/>
                <a:t>dotarcie</a:t>
              </a:r>
              <a:br>
                <a:rPr lang="pl-PL" sz="1200" b="0" kern="1200" dirty="0" smtClean="0"/>
              </a:br>
              <a:r>
                <a:rPr lang="pl-PL" sz="1200" b="0" kern="1200" dirty="0" smtClean="0"/>
                <a:t>do rodziny potrzebującej</a:t>
              </a:r>
              <a:endParaRPr lang="pl-PL" sz="1200" b="0" kern="1200" dirty="0"/>
            </a:p>
          </p:txBody>
        </p:sp>
        <p:sp>
          <p:nvSpPr>
            <p:cNvPr id="8" name="Dowolny kształt 7"/>
            <p:cNvSpPr/>
            <p:nvPr/>
          </p:nvSpPr>
          <p:spPr>
            <a:xfrm>
              <a:off x="2165479" y="901578"/>
              <a:ext cx="3349042" cy="334904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228448" y="94272"/>
                  </a:moveTo>
                  <a:arcTo wR="1674521" hR="1674521" stAng="17359031" swAng="1500410"/>
                </a:path>
              </a:pathLst>
            </a:custGeom>
            <a:noFill/>
            <a:scene3d>
              <a:camera prst="orthographicFront"/>
              <a:lightRig rig="flat" dir="t"/>
            </a:scene3d>
            <a:sp3d z="-40000" prstMaterial="matte"/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Dowolny kształt 8"/>
            <p:cNvSpPr/>
            <p:nvPr/>
          </p:nvSpPr>
          <p:spPr>
            <a:xfrm>
              <a:off x="4743235" y="1383326"/>
              <a:ext cx="1093886" cy="711026"/>
            </a:xfrm>
            <a:custGeom>
              <a:avLst/>
              <a:gdLst>
                <a:gd name="connsiteX0" fmla="*/ 0 w 1093886"/>
                <a:gd name="connsiteY0" fmla="*/ 118507 h 711026"/>
                <a:gd name="connsiteX1" fmla="*/ 118507 w 1093886"/>
                <a:gd name="connsiteY1" fmla="*/ 0 h 711026"/>
                <a:gd name="connsiteX2" fmla="*/ 975379 w 1093886"/>
                <a:gd name="connsiteY2" fmla="*/ 0 h 711026"/>
                <a:gd name="connsiteX3" fmla="*/ 1093886 w 1093886"/>
                <a:gd name="connsiteY3" fmla="*/ 118507 h 711026"/>
                <a:gd name="connsiteX4" fmla="*/ 1093886 w 1093886"/>
                <a:gd name="connsiteY4" fmla="*/ 592519 h 711026"/>
                <a:gd name="connsiteX5" fmla="*/ 975379 w 1093886"/>
                <a:gd name="connsiteY5" fmla="*/ 711026 h 711026"/>
                <a:gd name="connsiteX6" fmla="*/ 118507 w 1093886"/>
                <a:gd name="connsiteY6" fmla="*/ 711026 h 711026"/>
                <a:gd name="connsiteX7" fmla="*/ 0 w 1093886"/>
                <a:gd name="connsiteY7" fmla="*/ 592519 h 711026"/>
                <a:gd name="connsiteX8" fmla="*/ 0 w 1093886"/>
                <a:gd name="connsiteY8" fmla="*/ 118507 h 71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3886" h="711026">
                  <a:moveTo>
                    <a:pt x="0" y="118507"/>
                  </a:moveTo>
                  <a:cubicBezTo>
                    <a:pt x="0" y="53057"/>
                    <a:pt x="53057" y="0"/>
                    <a:pt x="118507" y="0"/>
                  </a:cubicBezTo>
                  <a:lnTo>
                    <a:pt x="975379" y="0"/>
                  </a:lnTo>
                  <a:cubicBezTo>
                    <a:pt x="1040829" y="0"/>
                    <a:pt x="1093886" y="53057"/>
                    <a:pt x="1093886" y="118507"/>
                  </a:cubicBezTo>
                  <a:lnTo>
                    <a:pt x="1093886" y="592519"/>
                  </a:lnTo>
                  <a:cubicBezTo>
                    <a:pt x="1093886" y="657969"/>
                    <a:pt x="1040829" y="711026"/>
                    <a:pt x="975379" y="711026"/>
                  </a:cubicBezTo>
                  <a:lnTo>
                    <a:pt x="118507" y="711026"/>
                  </a:lnTo>
                  <a:cubicBezTo>
                    <a:pt x="53057" y="711026"/>
                    <a:pt x="0" y="657969"/>
                    <a:pt x="0" y="592519"/>
                  </a:cubicBezTo>
                  <a:lnTo>
                    <a:pt x="0" y="118507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928993"/>
                <a:satOff val="-1733"/>
                <a:lumOff val="-275"/>
                <a:alphaOff val="0"/>
              </a:schemeClr>
            </a:fillRef>
            <a:effectRef idx="2">
              <a:schemeClr val="accent4">
                <a:hueOff val="1928993"/>
                <a:satOff val="-1733"/>
                <a:lumOff val="-27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429" tIns="80429" rIns="80429" bIns="8042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0" kern="1200" dirty="0" smtClean="0"/>
                <a:t>wywiad</a:t>
              </a:r>
              <a:br>
                <a:rPr lang="pl-PL" sz="1200" b="0" kern="1200" dirty="0" smtClean="0"/>
              </a:br>
              <a:r>
                <a:rPr lang="pl-PL" sz="1200" b="0" kern="1200" dirty="0" smtClean="0"/>
                <a:t>z rodziną</a:t>
              </a:r>
              <a:endParaRPr lang="pl-PL" sz="1200" b="0" kern="1200" dirty="0"/>
            </a:p>
          </p:txBody>
        </p:sp>
        <p:sp>
          <p:nvSpPr>
            <p:cNvPr id="10" name="Dowolny kształt 9"/>
            <p:cNvSpPr/>
            <p:nvPr/>
          </p:nvSpPr>
          <p:spPr>
            <a:xfrm>
              <a:off x="2165479" y="901578"/>
              <a:ext cx="3349042" cy="334904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280993" y="1202009"/>
                  </a:moveTo>
                  <a:arcTo wR="1674521" hR="1674521" stAng="20616588" swAng="1966824"/>
                </a:path>
              </a:pathLst>
            </a:custGeom>
            <a:noFill/>
            <a:scene3d>
              <a:camera prst="orthographicFront"/>
              <a:lightRig rig="flat" dir="t"/>
            </a:scene3d>
            <a:sp3d z="-40000" prstMaterial="matte"/>
          </p:spPr>
          <p:style>
            <a:lnRef idx="1">
              <a:schemeClr val="accent4">
                <a:hueOff val="1928993"/>
                <a:satOff val="-1733"/>
                <a:lumOff val="-275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Dowolny kształt 10"/>
            <p:cNvSpPr/>
            <p:nvPr/>
          </p:nvSpPr>
          <p:spPr>
            <a:xfrm>
              <a:off x="4743235" y="3057847"/>
              <a:ext cx="1093886" cy="711026"/>
            </a:xfrm>
            <a:custGeom>
              <a:avLst/>
              <a:gdLst>
                <a:gd name="connsiteX0" fmla="*/ 0 w 1093886"/>
                <a:gd name="connsiteY0" fmla="*/ 118507 h 711026"/>
                <a:gd name="connsiteX1" fmla="*/ 118507 w 1093886"/>
                <a:gd name="connsiteY1" fmla="*/ 0 h 711026"/>
                <a:gd name="connsiteX2" fmla="*/ 975379 w 1093886"/>
                <a:gd name="connsiteY2" fmla="*/ 0 h 711026"/>
                <a:gd name="connsiteX3" fmla="*/ 1093886 w 1093886"/>
                <a:gd name="connsiteY3" fmla="*/ 118507 h 711026"/>
                <a:gd name="connsiteX4" fmla="*/ 1093886 w 1093886"/>
                <a:gd name="connsiteY4" fmla="*/ 592519 h 711026"/>
                <a:gd name="connsiteX5" fmla="*/ 975379 w 1093886"/>
                <a:gd name="connsiteY5" fmla="*/ 711026 h 711026"/>
                <a:gd name="connsiteX6" fmla="*/ 118507 w 1093886"/>
                <a:gd name="connsiteY6" fmla="*/ 711026 h 711026"/>
                <a:gd name="connsiteX7" fmla="*/ 0 w 1093886"/>
                <a:gd name="connsiteY7" fmla="*/ 592519 h 711026"/>
                <a:gd name="connsiteX8" fmla="*/ 0 w 1093886"/>
                <a:gd name="connsiteY8" fmla="*/ 118507 h 71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3886" h="711026">
                  <a:moveTo>
                    <a:pt x="0" y="118507"/>
                  </a:moveTo>
                  <a:cubicBezTo>
                    <a:pt x="0" y="53057"/>
                    <a:pt x="53057" y="0"/>
                    <a:pt x="118507" y="0"/>
                  </a:cubicBezTo>
                  <a:lnTo>
                    <a:pt x="975379" y="0"/>
                  </a:lnTo>
                  <a:cubicBezTo>
                    <a:pt x="1040829" y="0"/>
                    <a:pt x="1093886" y="53057"/>
                    <a:pt x="1093886" y="118507"/>
                  </a:cubicBezTo>
                  <a:lnTo>
                    <a:pt x="1093886" y="592519"/>
                  </a:lnTo>
                  <a:cubicBezTo>
                    <a:pt x="1093886" y="657969"/>
                    <a:pt x="1040829" y="711026"/>
                    <a:pt x="975379" y="711026"/>
                  </a:cubicBezTo>
                  <a:lnTo>
                    <a:pt x="118507" y="711026"/>
                  </a:lnTo>
                  <a:cubicBezTo>
                    <a:pt x="53057" y="711026"/>
                    <a:pt x="0" y="657969"/>
                    <a:pt x="0" y="592519"/>
                  </a:cubicBezTo>
                  <a:lnTo>
                    <a:pt x="0" y="118507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3857987"/>
                <a:satOff val="-3467"/>
                <a:lumOff val="-549"/>
                <a:alphaOff val="0"/>
              </a:schemeClr>
            </a:fillRef>
            <a:effectRef idx="2">
              <a:schemeClr val="accent4">
                <a:hueOff val="3857987"/>
                <a:satOff val="-3467"/>
                <a:lumOff val="-54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429" tIns="80429" rIns="80429" bIns="8042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0" kern="1200" dirty="0" smtClean="0"/>
                <a:t>wprowadzenie danych do bazy</a:t>
              </a:r>
              <a:endParaRPr lang="pl-PL" sz="1200" b="0" kern="1200" dirty="0"/>
            </a:p>
          </p:txBody>
        </p:sp>
        <p:sp>
          <p:nvSpPr>
            <p:cNvPr id="12" name="Dowolny kształt 11"/>
            <p:cNvSpPr/>
            <p:nvPr/>
          </p:nvSpPr>
          <p:spPr>
            <a:xfrm>
              <a:off x="2165479" y="901578"/>
              <a:ext cx="3349042" cy="334904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844534" y="2872473"/>
                  </a:moveTo>
                  <a:arcTo wR="1674521" hR="1674521" stAng="2740559" swAng="1500410"/>
                </a:path>
              </a:pathLst>
            </a:custGeom>
            <a:noFill/>
            <a:scene3d>
              <a:camera prst="orthographicFront"/>
              <a:lightRig rig="flat" dir="t"/>
            </a:scene3d>
            <a:sp3d z="-40000" prstMaterial="matte"/>
          </p:spPr>
          <p:style>
            <a:lnRef idx="1">
              <a:schemeClr val="accent4">
                <a:hueOff val="3857987"/>
                <a:satOff val="-3467"/>
                <a:lumOff val="-549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Dowolny kształt 12"/>
            <p:cNvSpPr/>
            <p:nvPr/>
          </p:nvSpPr>
          <p:spPr>
            <a:xfrm>
              <a:off x="3293057" y="3895108"/>
              <a:ext cx="1093886" cy="711026"/>
            </a:xfrm>
            <a:custGeom>
              <a:avLst/>
              <a:gdLst>
                <a:gd name="connsiteX0" fmla="*/ 0 w 1093886"/>
                <a:gd name="connsiteY0" fmla="*/ 118507 h 711026"/>
                <a:gd name="connsiteX1" fmla="*/ 118507 w 1093886"/>
                <a:gd name="connsiteY1" fmla="*/ 0 h 711026"/>
                <a:gd name="connsiteX2" fmla="*/ 975379 w 1093886"/>
                <a:gd name="connsiteY2" fmla="*/ 0 h 711026"/>
                <a:gd name="connsiteX3" fmla="*/ 1093886 w 1093886"/>
                <a:gd name="connsiteY3" fmla="*/ 118507 h 711026"/>
                <a:gd name="connsiteX4" fmla="*/ 1093886 w 1093886"/>
                <a:gd name="connsiteY4" fmla="*/ 592519 h 711026"/>
                <a:gd name="connsiteX5" fmla="*/ 975379 w 1093886"/>
                <a:gd name="connsiteY5" fmla="*/ 711026 h 711026"/>
                <a:gd name="connsiteX6" fmla="*/ 118507 w 1093886"/>
                <a:gd name="connsiteY6" fmla="*/ 711026 h 711026"/>
                <a:gd name="connsiteX7" fmla="*/ 0 w 1093886"/>
                <a:gd name="connsiteY7" fmla="*/ 592519 h 711026"/>
                <a:gd name="connsiteX8" fmla="*/ 0 w 1093886"/>
                <a:gd name="connsiteY8" fmla="*/ 118507 h 71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3886" h="711026">
                  <a:moveTo>
                    <a:pt x="0" y="118507"/>
                  </a:moveTo>
                  <a:cubicBezTo>
                    <a:pt x="0" y="53057"/>
                    <a:pt x="53057" y="0"/>
                    <a:pt x="118507" y="0"/>
                  </a:cubicBezTo>
                  <a:lnTo>
                    <a:pt x="975379" y="0"/>
                  </a:lnTo>
                  <a:cubicBezTo>
                    <a:pt x="1040829" y="0"/>
                    <a:pt x="1093886" y="53057"/>
                    <a:pt x="1093886" y="118507"/>
                  </a:cubicBezTo>
                  <a:lnTo>
                    <a:pt x="1093886" y="592519"/>
                  </a:lnTo>
                  <a:cubicBezTo>
                    <a:pt x="1093886" y="657969"/>
                    <a:pt x="1040829" y="711026"/>
                    <a:pt x="975379" y="711026"/>
                  </a:cubicBezTo>
                  <a:lnTo>
                    <a:pt x="118507" y="711026"/>
                  </a:lnTo>
                  <a:cubicBezTo>
                    <a:pt x="53057" y="711026"/>
                    <a:pt x="0" y="657969"/>
                    <a:pt x="0" y="592519"/>
                  </a:cubicBezTo>
                  <a:lnTo>
                    <a:pt x="0" y="118507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5786981"/>
                <a:satOff val="-5200"/>
                <a:lumOff val="-824"/>
                <a:alphaOff val="0"/>
              </a:schemeClr>
            </a:fillRef>
            <a:effectRef idx="2">
              <a:schemeClr val="accent4">
                <a:hueOff val="5786981"/>
                <a:satOff val="-5200"/>
                <a:lumOff val="-82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429" tIns="80429" rIns="80429" bIns="8042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0" kern="1200" dirty="0" smtClean="0"/>
                <a:t>prowadzenie darczyńcy</a:t>
              </a:r>
              <a:endParaRPr lang="pl-PL" sz="1200" b="0" kern="1200" dirty="0"/>
            </a:p>
          </p:txBody>
        </p:sp>
        <p:sp>
          <p:nvSpPr>
            <p:cNvPr id="14" name="Dowolny kształt 13"/>
            <p:cNvSpPr/>
            <p:nvPr/>
          </p:nvSpPr>
          <p:spPr>
            <a:xfrm>
              <a:off x="2165479" y="901578"/>
              <a:ext cx="3349042" cy="334904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120593" y="3254769"/>
                  </a:moveTo>
                  <a:arcTo wR="1674521" hR="1674521" stAng="6559031" swAng="1500410"/>
                </a:path>
              </a:pathLst>
            </a:custGeom>
            <a:noFill/>
            <a:scene3d>
              <a:camera prst="orthographicFront"/>
              <a:lightRig rig="flat" dir="t"/>
            </a:scene3d>
            <a:sp3d z="-40000" prstMaterial="matte"/>
          </p:spPr>
          <p:style>
            <a:lnRef idx="1">
              <a:schemeClr val="accent4">
                <a:hueOff val="5786981"/>
                <a:satOff val="-5200"/>
                <a:lumOff val="-824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Dowolny kształt 14"/>
            <p:cNvSpPr/>
            <p:nvPr/>
          </p:nvSpPr>
          <p:spPr>
            <a:xfrm>
              <a:off x="1842879" y="3057847"/>
              <a:ext cx="1093886" cy="711026"/>
            </a:xfrm>
            <a:custGeom>
              <a:avLst/>
              <a:gdLst>
                <a:gd name="connsiteX0" fmla="*/ 0 w 1093886"/>
                <a:gd name="connsiteY0" fmla="*/ 118507 h 711026"/>
                <a:gd name="connsiteX1" fmla="*/ 118507 w 1093886"/>
                <a:gd name="connsiteY1" fmla="*/ 0 h 711026"/>
                <a:gd name="connsiteX2" fmla="*/ 975379 w 1093886"/>
                <a:gd name="connsiteY2" fmla="*/ 0 h 711026"/>
                <a:gd name="connsiteX3" fmla="*/ 1093886 w 1093886"/>
                <a:gd name="connsiteY3" fmla="*/ 118507 h 711026"/>
                <a:gd name="connsiteX4" fmla="*/ 1093886 w 1093886"/>
                <a:gd name="connsiteY4" fmla="*/ 592519 h 711026"/>
                <a:gd name="connsiteX5" fmla="*/ 975379 w 1093886"/>
                <a:gd name="connsiteY5" fmla="*/ 711026 h 711026"/>
                <a:gd name="connsiteX6" fmla="*/ 118507 w 1093886"/>
                <a:gd name="connsiteY6" fmla="*/ 711026 h 711026"/>
                <a:gd name="connsiteX7" fmla="*/ 0 w 1093886"/>
                <a:gd name="connsiteY7" fmla="*/ 592519 h 711026"/>
                <a:gd name="connsiteX8" fmla="*/ 0 w 1093886"/>
                <a:gd name="connsiteY8" fmla="*/ 118507 h 71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3886" h="711026">
                  <a:moveTo>
                    <a:pt x="0" y="118507"/>
                  </a:moveTo>
                  <a:cubicBezTo>
                    <a:pt x="0" y="53057"/>
                    <a:pt x="53057" y="0"/>
                    <a:pt x="118507" y="0"/>
                  </a:cubicBezTo>
                  <a:lnTo>
                    <a:pt x="975379" y="0"/>
                  </a:lnTo>
                  <a:cubicBezTo>
                    <a:pt x="1040829" y="0"/>
                    <a:pt x="1093886" y="53057"/>
                    <a:pt x="1093886" y="118507"/>
                  </a:cubicBezTo>
                  <a:lnTo>
                    <a:pt x="1093886" y="592519"/>
                  </a:lnTo>
                  <a:cubicBezTo>
                    <a:pt x="1093886" y="657969"/>
                    <a:pt x="1040829" y="711026"/>
                    <a:pt x="975379" y="711026"/>
                  </a:cubicBezTo>
                  <a:lnTo>
                    <a:pt x="118507" y="711026"/>
                  </a:lnTo>
                  <a:cubicBezTo>
                    <a:pt x="53057" y="711026"/>
                    <a:pt x="0" y="657969"/>
                    <a:pt x="0" y="592519"/>
                  </a:cubicBezTo>
                  <a:lnTo>
                    <a:pt x="0" y="118507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7715974"/>
                <a:satOff val="-6934"/>
                <a:lumOff val="-1098"/>
                <a:alphaOff val="0"/>
              </a:schemeClr>
            </a:fillRef>
            <a:effectRef idx="2">
              <a:schemeClr val="accent4">
                <a:hueOff val="7715974"/>
                <a:satOff val="-6934"/>
                <a:lumOff val="-109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429" tIns="80429" rIns="80429" bIns="8042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0" kern="1200" dirty="0" smtClean="0"/>
                <a:t>dostarczenie paczki rodzinie</a:t>
              </a:r>
              <a:endParaRPr lang="pl-PL" sz="1200" b="0" kern="1200" dirty="0"/>
            </a:p>
          </p:txBody>
        </p:sp>
        <p:sp>
          <p:nvSpPr>
            <p:cNvPr id="16" name="Dowolny kształt 15"/>
            <p:cNvSpPr/>
            <p:nvPr/>
          </p:nvSpPr>
          <p:spPr>
            <a:xfrm>
              <a:off x="2165479" y="901578"/>
              <a:ext cx="3349042" cy="334904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68048" y="2147033"/>
                  </a:moveTo>
                  <a:arcTo wR="1674521" hR="1674521" stAng="9816588" swAng="1966824"/>
                </a:path>
              </a:pathLst>
            </a:custGeom>
            <a:noFill/>
            <a:scene3d>
              <a:camera prst="orthographicFront"/>
              <a:lightRig rig="flat" dir="t"/>
            </a:scene3d>
            <a:sp3d z="-40000" prstMaterial="matte"/>
          </p:spPr>
          <p:style>
            <a:lnRef idx="1">
              <a:schemeClr val="accent4">
                <a:hueOff val="7715974"/>
                <a:satOff val="-6934"/>
                <a:lumOff val="-1098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Dowolny kształt 16"/>
            <p:cNvSpPr/>
            <p:nvPr/>
          </p:nvSpPr>
          <p:spPr>
            <a:xfrm>
              <a:off x="1842879" y="1383326"/>
              <a:ext cx="1093886" cy="711026"/>
            </a:xfrm>
            <a:custGeom>
              <a:avLst/>
              <a:gdLst>
                <a:gd name="connsiteX0" fmla="*/ 0 w 1093886"/>
                <a:gd name="connsiteY0" fmla="*/ 118507 h 711026"/>
                <a:gd name="connsiteX1" fmla="*/ 118507 w 1093886"/>
                <a:gd name="connsiteY1" fmla="*/ 0 h 711026"/>
                <a:gd name="connsiteX2" fmla="*/ 975379 w 1093886"/>
                <a:gd name="connsiteY2" fmla="*/ 0 h 711026"/>
                <a:gd name="connsiteX3" fmla="*/ 1093886 w 1093886"/>
                <a:gd name="connsiteY3" fmla="*/ 118507 h 711026"/>
                <a:gd name="connsiteX4" fmla="*/ 1093886 w 1093886"/>
                <a:gd name="connsiteY4" fmla="*/ 592519 h 711026"/>
                <a:gd name="connsiteX5" fmla="*/ 975379 w 1093886"/>
                <a:gd name="connsiteY5" fmla="*/ 711026 h 711026"/>
                <a:gd name="connsiteX6" fmla="*/ 118507 w 1093886"/>
                <a:gd name="connsiteY6" fmla="*/ 711026 h 711026"/>
                <a:gd name="connsiteX7" fmla="*/ 0 w 1093886"/>
                <a:gd name="connsiteY7" fmla="*/ 592519 h 711026"/>
                <a:gd name="connsiteX8" fmla="*/ 0 w 1093886"/>
                <a:gd name="connsiteY8" fmla="*/ 118507 h 71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3886" h="711026">
                  <a:moveTo>
                    <a:pt x="0" y="118507"/>
                  </a:moveTo>
                  <a:cubicBezTo>
                    <a:pt x="0" y="53057"/>
                    <a:pt x="53057" y="0"/>
                    <a:pt x="118507" y="0"/>
                  </a:cubicBezTo>
                  <a:lnTo>
                    <a:pt x="975379" y="0"/>
                  </a:lnTo>
                  <a:cubicBezTo>
                    <a:pt x="1040829" y="0"/>
                    <a:pt x="1093886" y="53057"/>
                    <a:pt x="1093886" y="118507"/>
                  </a:cubicBezTo>
                  <a:lnTo>
                    <a:pt x="1093886" y="592519"/>
                  </a:lnTo>
                  <a:cubicBezTo>
                    <a:pt x="1093886" y="657969"/>
                    <a:pt x="1040829" y="711026"/>
                    <a:pt x="975379" y="711026"/>
                  </a:cubicBezTo>
                  <a:lnTo>
                    <a:pt x="118507" y="711026"/>
                  </a:lnTo>
                  <a:cubicBezTo>
                    <a:pt x="53057" y="711026"/>
                    <a:pt x="0" y="657969"/>
                    <a:pt x="0" y="592519"/>
                  </a:cubicBezTo>
                  <a:lnTo>
                    <a:pt x="0" y="118507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9644967"/>
                <a:satOff val="-8667"/>
                <a:lumOff val="-1373"/>
                <a:alphaOff val="0"/>
              </a:schemeClr>
            </a:fillRef>
            <a:effectRef idx="2">
              <a:schemeClr val="accent4">
                <a:hueOff val="9644967"/>
                <a:satOff val="-8667"/>
                <a:lumOff val="-13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429" tIns="80429" rIns="80429" bIns="8042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0" kern="1200" dirty="0" smtClean="0"/>
                <a:t>informacja</a:t>
              </a:r>
              <a:br>
                <a:rPr lang="pl-PL" sz="1200" b="0" kern="1200" dirty="0" smtClean="0"/>
              </a:br>
              <a:r>
                <a:rPr lang="pl-PL" sz="1200" b="0" kern="1200" dirty="0" smtClean="0"/>
                <a:t>zwrotna</a:t>
              </a:r>
              <a:endParaRPr lang="pl-PL" sz="1200" b="0" kern="1200" dirty="0"/>
            </a:p>
          </p:txBody>
        </p:sp>
        <p:sp>
          <p:nvSpPr>
            <p:cNvPr id="18" name="Dowolny kształt 17"/>
            <p:cNvSpPr/>
            <p:nvPr/>
          </p:nvSpPr>
          <p:spPr>
            <a:xfrm>
              <a:off x="2165479" y="901578"/>
              <a:ext cx="3349042" cy="334904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504507" y="476568"/>
                  </a:moveTo>
                  <a:arcTo wR="1674521" hR="1674521" stAng="13540559" swAng="1500410"/>
                </a:path>
              </a:pathLst>
            </a:custGeom>
            <a:noFill/>
            <a:scene3d>
              <a:camera prst="orthographicFront"/>
              <a:lightRig rig="flat" dir="t"/>
            </a:scene3d>
            <a:sp3d z="-40000" prstMaterial="matte"/>
          </p:spPr>
          <p:style>
            <a:lnRef idx="1">
              <a:schemeClr val="accent4">
                <a:hueOff val="9644967"/>
                <a:satOff val="-8667"/>
                <a:lumOff val="-1373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" name="Prostokąt 3"/>
          <p:cNvSpPr/>
          <p:nvPr/>
        </p:nvSpPr>
        <p:spPr>
          <a:xfrm rot="16200000">
            <a:off x="-1566000" y="1710000"/>
            <a:ext cx="3996000" cy="7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6200000">
            <a:off x="-1564847" y="1701812"/>
            <a:ext cx="3979624" cy="720000"/>
          </a:xfrm>
        </p:spPr>
        <p:txBody>
          <a:bodyPr>
            <a:noAutofit/>
          </a:bodyPr>
          <a:lstStyle/>
          <a:p>
            <a:r>
              <a:rPr lang="pl-PL" sz="2100" spc="150" dirty="0">
                <a:solidFill>
                  <a:schemeClr val="bg1"/>
                </a:solidFill>
                <a:latin typeface="Century" pitchFamily="18" charset="0"/>
              </a:rPr>
              <a:t>Portret  Wolontariusza</a:t>
            </a:r>
          </a:p>
        </p:txBody>
      </p:sp>
      <p:sp>
        <p:nvSpPr>
          <p:cNvPr id="5" name="Prostokąt 4"/>
          <p:cNvSpPr/>
          <p:nvPr/>
        </p:nvSpPr>
        <p:spPr>
          <a:xfrm rot="16200000">
            <a:off x="-41651" y="4248100"/>
            <a:ext cx="936000" cy="72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2715895" y="2211709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accent4">
                    <a:lumMod val="50000"/>
                  </a:schemeClr>
                </a:solidFill>
                <a:latin typeface="Candara" pitchFamily="34" charset="0"/>
              </a:rPr>
              <a:t>z</a:t>
            </a:r>
            <a:r>
              <a:rPr lang="pl-PL" b="1" dirty="0" smtClean="0">
                <a:solidFill>
                  <a:schemeClr val="accent4">
                    <a:lumMod val="50000"/>
                  </a:schemeClr>
                </a:solidFill>
                <a:latin typeface="Candara" pitchFamily="34" charset="0"/>
              </a:rPr>
              <a:t>adania wolontariusza</a:t>
            </a:r>
            <a:endParaRPr lang="pl-PL" b="1" dirty="0">
              <a:solidFill>
                <a:schemeClr val="accent4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28194"/>
            <a:ext cx="2312790" cy="3413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0995814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1010255" y="2270155"/>
            <a:ext cx="8136904" cy="1856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76" indent="-457200">
              <a:spcAft>
                <a:spcPts val="600"/>
              </a:spcAft>
              <a:buClr>
                <a:srgbClr val="FF9900"/>
              </a:buClr>
              <a:buSzPct val="75000"/>
              <a:buBlip>
                <a:blip r:embed="rId2"/>
              </a:buBlip>
            </a:pPr>
            <a:r>
              <a:rPr lang="pl-PL" sz="28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z</a:t>
            </a:r>
            <a:r>
              <a:rPr lang="pl-PL" sz="280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adania organizacyjne</a:t>
            </a:r>
            <a:endParaRPr lang="pl-PL" sz="2800" spc="2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493776" indent="-457200">
              <a:spcAft>
                <a:spcPts val="600"/>
              </a:spcAft>
              <a:buClr>
                <a:srgbClr val="FF9900"/>
              </a:buClr>
              <a:buSzPct val="75000"/>
              <a:buBlip>
                <a:blip r:embed="rId2"/>
              </a:buBlip>
            </a:pPr>
            <a:r>
              <a:rPr lang="pl-PL" sz="280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zarządzanie </a:t>
            </a:r>
            <a:r>
              <a:rPr lang="pl-PL" sz="28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zespołem wolontariuszy</a:t>
            </a:r>
          </a:p>
          <a:p>
            <a:pPr marL="493776" indent="-457200">
              <a:spcAft>
                <a:spcPts val="600"/>
              </a:spcAft>
              <a:buClr>
                <a:srgbClr val="FF9900"/>
              </a:buClr>
              <a:buSzPct val="75000"/>
              <a:buBlip>
                <a:blip r:embed="rId2"/>
              </a:buBlip>
            </a:pPr>
            <a:r>
              <a:rPr lang="pl-PL" sz="280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działania PR</a:t>
            </a:r>
          </a:p>
          <a:p>
            <a:pPr marL="0" indent="0">
              <a:buFont typeface="Arial" pitchFamily="34" charset="0"/>
              <a:buNone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 rot="16200000">
            <a:off x="-1566000" y="1710000"/>
            <a:ext cx="3996000" cy="72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6200000">
            <a:off x="-1564847" y="1701812"/>
            <a:ext cx="3979624" cy="720000"/>
          </a:xfrm>
        </p:spPr>
        <p:txBody>
          <a:bodyPr>
            <a:noAutofit/>
          </a:bodyPr>
          <a:lstStyle/>
          <a:p>
            <a:r>
              <a:rPr lang="pl-PL" sz="2100" spc="150" dirty="0">
                <a:solidFill>
                  <a:schemeClr val="bg1"/>
                </a:solidFill>
                <a:latin typeface="Century" pitchFamily="18" charset="0"/>
              </a:rPr>
              <a:t>Portret  Lidera  Rejonu</a:t>
            </a:r>
          </a:p>
        </p:txBody>
      </p:sp>
      <p:sp>
        <p:nvSpPr>
          <p:cNvPr id="5" name="Prostokąt 4"/>
          <p:cNvSpPr/>
          <p:nvPr/>
        </p:nvSpPr>
        <p:spPr>
          <a:xfrm rot="16200000">
            <a:off x="-41651" y="4248100"/>
            <a:ext cx="936000" cy="72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/>
          <p:cNvGrpSpPr/>
          <p:nvPr/>
        </p:nvGrpSpPr>
        <p:grpSpPr>
          <a:xfrm>
            <a:off x="864000" y="72000"/>
            <a:ext cx="8208247" cy="1684877"/>
            <a:chOff x="864000" y="72000"/>
            <a:chExt cx="8208247" cy="1684877"/>
          </a:xfrm>
        </p:grpSpPr>
        <p:pic>
          <p:nvPicPr>
            <p:cNvPr id="7" name="Obraz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0000" y="72000"/>
              <a:ext cx="2232247" cy="1684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az 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124000" y="72000"/>
              <a:ext cx="1244923" cy="1677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Obraz 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=""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166000" y="72000"/>
              <a:ext cx="1598400" cy="1678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az 1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="" xmlns:a14="http://schemas.microsoft.com/office/drawing/2010/main">
                    <a14:imgLayer r:embed="rId11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000" y="72000"/>
              <a:ext cx="1187720" cy="1678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Obraz 8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="" xmlns:a14="http://schemas.microsoft.com/office/drawing/2010/main">
                    <a14:imgLayer r:embed="rId1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456135" y="72000"/>
              <a:ext cx="1622572" cy="1677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93025766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 rot="16200000">
            <a:off x="-1566000" y="1710000"/>
            <a:ext cx="3996000" cy="7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6200000">
            <a:off x="-1564847" y="1701812"/>
            <a:ext cx="3979624" cy="720000"/>
          </a:xfrm>
        </p:spPr>
        <p:txBody>
          <a:bodyPr>
            <a:noAutofit/>
          </a:bodyPr>
          <a:lstStyle/>
          <a:p>
            <a:r>
              <a:rPr lang="pl-PL" sz="2100" spc="150" dirty="0" smtClean="0">
                <a:solidFill>
                  <a:schemeClr val="bg1"/>
                </a:solidFill>
                <a:latin typeface="Century" pitchFamily="18" charset="0"/>
              </a:rPr>
              <a:t>Portret  Lidera  Rejonu</a:t>
            </a:r>
            <a:endParaRPr lang="pl-PL" sz="2100" spc="150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 rot="16200000">
            <a:off x="-41651" y="4248100"/>
            <a:ext cx="936000" cy="72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66750"/>
            <a:ext cx="68961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3352309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857" y="122908"/>
            <a:ext cx="1256351" cy="135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7" y="88713"/>
            <a:ext cx="2833838" cy="278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57" y="2806535"/>
            <a:ext cx="2236787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15766"/>
            <a:ext cx="1256351" cy="135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153" y="2713998"/>
            <a:ext cx="2236787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119" y="1000951"/>
            <a:ext cx="1574659" cy="154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 rot="16200000">
            <a:off x="-1566000" y="1710000"/>
            <a:ext cx="3996000" cy="72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6200000">
            <a:off x="-1564847" y="1701812"/>
            <a:ext cx="3979624" cy="720000"/>
          </a:xfrm>
        </p:spPr>
        <p:txBody>
          <a:bodyPr>
            <a:noAutofit/>
          </a:bodyPr>
          <a:lstStyle/>
          <a:p>
            <a:r>
              <a:rPr lang="pl-PL" sz="2100" spc="150" dirty="0" smtClean="0">
                <a:solidFill>
                  <a:schemeClr val="bg1"/>
                </a:solidFill>
                <a:latin typeface="Century" pitchFamily="18" charset="0"/>
              </a:rPr>
              <a:t>Współdziałanie</a:t>
            </a:r>
            <a:endParaRPr lang="pl-PL" sz="2100" spc="150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 rot="16200000">
            <a:off x="-41651" y="4248100"/>
            <a:ext cx="936000" cy="720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0039">
            <a:off x="3267756" y="3233355"/>
            <a:ext cx="1702812" cy="184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06477">
            <a:off x="5169248" y="4036434"/>
            <a:ext cx="571666" cy="114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1151">
            <a:off x="7297503" y="2748592"/>
            <a:ext cx="1481137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40925">
            <a:off x="3317751" y="-76809"/>
            <a:ext cx="956267" cy="14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525"/>
          <a:stretch/>
        </p:blipFill>
        <p:spPr bwMode="auto">
          <a:xfrm>
            <a:off x="2275911" y="1050522"/>
            <a:ext cx="5225660" cy="26680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39434">
            <a:off x="8068107" y="429283"/>
            <a:ext cx="571666" cy="114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Prostokąt 20"/>
          <p:cNvSpPr/>
          <p:nvPr/>
        </p:nvSpPr>
        <p:spPr>
          <a:xfrm>
            <a:off x="827584" y="0"/>
            <a:ext cx="820891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3352309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3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3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decel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3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3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3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3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decel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3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 rot="16200000">
            <a:off x="-1566000" y="1710000"/>
            <a:ext cx="3996000" cy="7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6200000">
            <a:off x="-1564847" y="1701812"/>
            <a:ext cx="3979624" cy="720000"/>
          </a:xfrm>
        </p:spPr>
        <p:txBody>
          <a:bodyPr>
            <a:noAutofit/>
          </a:bodyPr>
          <a:lstStyle/>
          <a:p>
            <a:r>
              <a:rPr lang="pl-PL" sz="2100" spc="150" dirty="0" smtClean="0">
                <a:solidFill>
                  <a:schemeClr val="bg1"/>
                </a:solidFill>
                <a:latin typeface="Century" pitchFamily="18" charset="0"/>
              </a:rPr>
              <a:t>Zapraszamy do współpracy</a:t>
            </a:r>
            <a:endParaRPr lang="pl-PL" sz="2100" spc="150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 rot="16200000">
            <a:off x="-41651" y="4248100"/>
            <a:ext cx="936000" cy="72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1655804" y="2070000"/>
            <a:ext cx="6120680" cy="205644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spcAft>
                <a:spcPts val="600"/>
              </a:spcAft>
              <a:buClr>
                <a:srgbClr val="FF9900"/>
              </a:buClr>
              <a:buSzPct val="75000"/>
              <a:buNone/>
            </a:pPr>
            <a:r>
              <a:rPr lang="pl-PL" sz="2800" spc="300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www.bkwzg.smoko.pl</a:t>
            </a:r>
          </a:p>
          <a:p>
            <a:pPr marL="36576" indent="0" algn="ctr">
              <a:spcAft>
                <a:spcPts val="600"/>
              </a:spcAft>
              <a:buClr>
                <a:srgbClr val="FF9900"/>
              </a:buClr>
              <a:buSzPct val="75000"/>
              <a:buNone/>
            </a:pPr>
            <a:endParaRPr lang="pl-PL" sz="2800" spc="300" dirty="0" smtClean="0">
              <a:latin typeface="Century Gothic" pitchFamily="34" charset="0"/>
            </a:endParaRPr>
          </a:p>
          <a:p>
            <a:pPr marL="36576" indent="0" algn="ctr">
              <a:spcAft>
                <a:spcPts val="600"/>
              </a:spcAft>
              <a:buClr>
                <a:srgbClr val="FF9900"/>
              </a:buClr>
              <a:buSzPct val="75000"/>
              <a:buNone/>
            </a:pPr>
            <a:r>
              <a:rPr lang="pl-PL" sz="2800" spc="3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www.wiosna.org.pl</a:t>
            </a:r>
            <a:endParaRPr lang="pl-PL" sz="2800" spc="300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  <a:p>
            <a:pPr marL="36576" indent="0" algn="ctr">
              <a:spcAft>
                <a:spcPts val="600"/>
              </a:spcAft>
              <a:buClr>
                <a:srgbClr val="FF9900"/>
              </a:buClr>
              <a:buSzPct val="75000"/>
              <a:buNone/>
            </a:pPr>
            <a:r>
              <a:rPr lang="pl-PL" sz="2800" spc="300" dirty="0" smtClean="0">
                <a:solidFill>
                  <a:srgbClr val="C00000"/>
                </a:solidFill>
                <a:latin typeface="Century Gothic" pitchFamily="34" charset="0"/>
              </a:rPr>
              <a:t>www.szlachetnapaczka.pl</a:t>
            </a:r>
            <a:endParaRPr lang="pl-PL" sz="2800" spc="300" dirty="0">
              <a:solidFill>
                <a:srgbClr val="C00000"/>
              </a:solidFill>
              <a:latin typeface="Century Gothic" pitchFamily="34" charset="0"/>
            </a:endParaRPr>
          </a:p>
          <a:p>
            <a:pPr marL="36576" indent="0" algn="ctr">
              <a:spcAft>
                <a:spcPts val="600"/>
              </a:spcAft>
              <a:buClr>
                <a:srgbClr val="FF9900"/>
              </a:buClr>
              <a:buSzPct val="75000"/>
              <a:buNone/>
            </a:pPr>
            <a:r>
              <a:rPr lang="pl-PL" sz="2800" spc="300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rPr>
              <a:t>l</a:t>
            </a:r>
            <a:r>
              <a:rPr lang="pl-PL" sz="2800" spc="300" dirty="0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rPr>
              <a:t>ubuskie@wiosna.org.pl</a:t>
            </a:r>
          </a:p>
          <a:p>
            <a:pPr marL="0" indent="0">
              <a:buFont typeface="Arial" pitchFamily="34" charset="0"/>
              <a:buNone/>
            </a:pP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" y="72000"/>
            <a:ext cx="2461775" cy="161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Obraz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0000" y="72001"/>
            <a:ext cx="2916000" cy="161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14799" y="72000"/>
            <a:ext cx="2602689" cy="161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3903653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 rot="16200000">
            <a:off x="-1566000" y="1710000"/>
            <a:ext cx="3996000" cy="7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6200000">
            <a:off x="-1564847" y="1701812"/>
            <a:ext cx="3979624" cy="720000"/>
          </a:xfrm>
        </p:spPr>
        <p:txBody>
          <a:bodyPr>
            <a:noAutofit/>
          </a:bodyPr>
          <a:lstStyle/>
          <a:p>
            <a:r>
              <a:rPr lang="pl-PL" sz="2100" spc="150" dirty="0">
                <a:solidFill>
                  <a:schemeClr val="bg1"/>
                </a:solidFill>
                <a:latin typeface="Century" pitchFamily="18" charset="0"/>
              </a:rPr>
              <a:t>Bursa  w  Zielonej  Górze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39952" y="1419622"/>
            <a:ext cx="4752528" cy="2235695"/>
          </a:xfrm>
        </p:spPr>
        <p:txBody>
          <a:bodyPr>
            <a:normAutofit fontScale="92500" lnSpcReduction="10000"/>
          </a:bodyPr>
          <a:lstStyle/>
          <a:p>
            <a:pPr marL="379476">
              <a:spcAft>
                <a:spcPts val="600"/>
              </a:spcAft>
              <a:buClr>
                <a:srgbClr val="FF9900"/>
              </a:buClr>
              <a:buSzPct val="75000"/>
              <a:buBlip>
                <a:blip r:embed="rId3"/>
              </a:buBlip>
            </a:pPr>
            <a:r>
              <a:rPr lang="pl-PL" sz="240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placówka oświatowa</a:t>
            </a:r>
          </a:p>
          <a:p>
            <a:pPr marL="379476">
              <a:spcAft>
                <a:spcPts val="600"/>
              </a:spcAft>
              <a:buClr>
                <a:srgbClr val="FF9900"/>
              </a:buClr>
              <a:buSzPct val="75000"/>
              <a:buBlip>
                <a:blip r:embed="rId3"/>
              </a:buBlip>
            </a:pPr>
            <a:r>
              <a:rPr lang="pl-PL" sz="240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opieka i wychowanie</a:t>
            </a:r>
          </a:p>
          <a:p>
            <a:pPr marL="379476">
              <a:spcAft>
                <a:spcPts val="600"/>
              </a:spcAft>
              <a:buClr>
                <a:srgbClr val="FF9900"/>
              </a:buClr>
              <a:buSzPct val="75000"/>
              <a:buBlip>
                <a:blip r:embed="rId3"/>
              </a:buBlip>
            </a:pPr>
            <a:r>
              <a:rPr lang="pl-PL" sz="240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ponad </a:t>
            </a:r>
            <a:r>
              <a:rPr lang="pl-PL" sz="2400" b="1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200 </a:t>
            </a:r>
            <a:r>
              <a:rPr lang="pl-PL" sz="240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wychowanków</a:t>
            </a:r>
          </a:p>
          <a:p>
            <a:pPr marL="379476">
              <a:spcAft>
                <a:spcPts val="600"/>
              </a:spcAft>
              <a:buClr>
                <a:srgbClr val="FF9900"/>
              </a:buClr>
              <a:buSzPct val="75000"/>
              <a:buBlip>
                <a:blip r:embed="rId3"/>
              </a:buBlip>
            </a:pPr>
            <a:r>
              <a:rPr lang="pl-PL" sz="240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uczniowie szkół         ponadgimnazjalnych</a:t>
            </a:r>
            <a:endParaRPr lang="pl-PL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 rot="16200000">
            <a:off x="-41651" y="4248100"/>
            <a:ext cx="936000" cy="72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59" y="1563638"/>
            <a:ext cx="2888143" cy="136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828867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 rot="16200000">
            <a:off x="-1566000" y="1710000"/>
            <a:ext cx="3996000" cy="7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6200000">
            <a:off x="-1564847" y="1701812"/>
            <a:ext cx="3979624" cy="720000"/>
          </a:xfrm>
        </p:spPr>
        <p:txBody>
          <a:bodyPr>
            <a:noAutofit/>
          </a:bodyPr>
          <a:lstStyle/>
          <a:p>
            <a:r>
              <a:rPr lang="pl-PL" sz="2100" spc="150" dirty="0">
                <a:solidFill>
                  <a:schemeClr val="bg1"/>
                </a:solidFill>
                <a:latin typeface="Century" pitchFamily="18" charset="0"/>
              </a:rPr>
              <a:t>Dziękuję</a:t>
            </a:r>
            <a:r>
              <a:rPr lang="pl-PL" sz="2000" dirty="0" smtClean="0">
                <a:solidFill>
                  <a:schemeClr val="bg1"/>
                </a:solidFill>
                <a:latin typeface="Century" pitchFamily="18" charset="0"/>
              </a:rPr>
              <a:t> </a:t>
            </a:r>
            <a:r>
              <a:rPr lang="pl-PL" sz="2100" spc="150" dirty="0">
                <a:solidFill>
                  <a:schemeClr val="bg1"/>
                </a:solidFill>
                <a:latin typeface="Century" pitchFamily="18" charset="0"/>
              </a:rPr>
              <a:t>za uwagę</a:t>
            </a:r>
          </a:p>
        </p:txBody>
      </p:sp>
      <p:sp>
        <p:nvSpPr>
          <p:cNvPr id="5" name="Prostokąt 4"/>
          <p:cNvSpPr/>
          <p:nvPr/>
        </p:nvSpPr>
        <p:spPr>
          <a:xfrm rot="16200000">
            <a:off x="-41651" y="4248100"/>
            <a:ext cx="936000" cy="72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4590624" y="3579862"/>
            <a:ext cx="4392488" cy="14242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r">
              <a:spcAft>
                <a:spcPts val="600"/>
              </a:spcAft>
              <a:buClr>
                <a:srgbClr val="FF9900"/>
              </a:buClr>
              <a:buSzPct val="75000"/>
              <a:buNone/>
            </a:pPr>
            <a:r>
              <a:rPr lang="pl-PL" sz="2200" b="1" i="1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Agata Izdebska</a:t>
            </a:r>
            <a:endParaRPr lang="pl-PL" sz="500" b="1" i="1" spc="2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36576" indent="0" algn="r">
              <a:spcAft>
                <a:spcPts val="600"/>
              </a:spcAft>
              <a:buClr>
                <a:srgbClr val="FF9900"/>
              </a:buClr>
              <a:buSzPct val="75000"/>
              <a:buNone/>
            </a:pPr>
            <a:endParaRPr lang="pl-PL" sz="600" b="1" i="1" spc="2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36576" indent="0" algn="r">
              <a:spcAft>
                <a:spcPts val="600"/>
              </a:spcAft>
              <a:buClr>
                <a:srgbClr val="FF9900"/>
              </a:buClr>
              <a:buSzPct val="75000"/>
              <a:buNone/>
            </a:pPr>
            <a:r>
              <a:rPr lang="pl-PL" sz="170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Wychowawca w Bursie</a:t>
            </a:r>
          </a:p>
          <a:p>
            <a:pPr marL="36576" indent="0" algn="r">
              <a:spcAft>
                <a:spcPts val="600"/>
              </a:spcAft>
              <a:buClr>
                <a:srgbClr val="FF9900"/>
              </a:buClr>
              <a:buSzPct val="75000"/>
              <a:buNone/>
            </a:pPr>
            <a:r>
              <a:rPr lang="pl-PL" sz="170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Koordynator Wojewódzki</a:t>
            </a:r>
            <a:br>
              <a:rPr lang="pl-PL" sz="170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pl-PL" sz="170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Akcji Szlachetna PACZKA</a:t>
            </a:r>
          </a:p>
          <a:p>
            <a:pPr marL="0" indent="0">
              <a:buFont typeface="Arial" pitchFamily="34" charset="0"/>
              <a:buNone/>
            </a:pP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848" y="144000"/>
            <a:ext cx="2430000" cy="3240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559" r="23498"/>
          <a:stretch/>
        </p:blipFill>
        <p:spPr>
          <a:xfrm>
            <a:off x="6480000" y="144000"/>
            <a:ext cx="2503112" cy="3240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7" y="144000"/>
            <a:ext cx="2430000" cy="32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903653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980"/>
                            </p:stCondLst>
                            <p:childTnLst>
                              <p:par>
                                <p:cTn id="32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620"/>
                            </p:stCondLst>
                            <p:childTnLst>
                              <p:par>
                                <p:cTn id="37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26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 rot="16200000">
            <a:off x="-1566000" y="1710000"/>
            <a:ext cx="3996000" cy="7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6200000">
            <a:off x="-1564847" y="1701812"/>
            <a:ext cx="3979624" cy="720000"/>
          </a:xfrm>
        </p:spPr>
        <p:txBody>
          <a:bodyPr>
            <a:noAutofit/>
          </a:bodyPr>
          <a:lstStyle/>
          <a:p>
            <a:r>
              <a:rPr lang="pl-PL" sz="2100" spc="150" dirty="0">
                <a:solidFill>
                  <a:schemeClr val="bg1"/>
                </a:solidFill>
                <a:latin typeface="Century" pitchFamily="18" charset="0"/>
              </a:rPr>
              <a:t>Bursowski  Klub  Wolontariusza</a:t>
            </a:r>
          </a:p>
        </p:txBody>
      </p:sp>
      <p:sp>
        <p:nvSpPr>
          <p:cNvPr id="5" name="Prostokąt 4"/>
          <p:cNvSpPr/>
          <p:nvPr/>
        </p:nvSpPr>
        <p:spPr>
          <a:xfrm rot="16200000">
            <a:off x="-41651" y="4248100"/>
            <a:ext cx="936000" cy="72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4139952" y="1585063"/>
            <a:ext cx="4738932" cy="1685341"/>
          </a:xfrm>
        </p:spPr>
        <p:txBody>
          <a:bodyPr>
            <a:normAutofit/>
          </a:bodyPr>
          <a:lstStyle/>
          <a:p>
            <a:pPr marL="379476">
              <a:spcAft>
                <a:spcPts val="600"/>
              </a:spcAft>
              <a:buClr>
                <a:srgbClr val="FF9900"/>
              </a:buClr>
              <a:buSzPct val="75000"/>
              <a:buBlip>
                <a:blip r:embed="rId4"/>
              </a:buBlip>
            </a:pPr>
            <a:r>
              <a:rPr lang="pl-PL" sz="2400" b="1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5 lat </a:t>
            </a:r>
            <a:r>
              <a:rPr lang="pl-PL" sz="240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działalności</a:t>
            </a:r>
          </a:p>
          <a:p>
            <a:pPr marL="379476">
              <a:spcAft>
                <a:spcPts val="600"/>
              </a:spcAft>
              <a:buClr>
                <a:srgbClr val="FF9900"/>
              </a:buClr>
              <a:buSzPct val="75000"/>
              <a:buBlip>
                <a:blip r:embed="rId4"/>
              </a:buBlip>
            </a:pPr>
            <a:r>
              <a:rPr lang="pl-PL" sz="2400" b="1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20</a:t>
            </a:r>
            <a:r>
              <a:rPr lang="pl-PL" sz="240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członków</a:t>
            </a:r>
          </a:p>
          <a:p>
            <a:pPr marL="379476">
              <a:spcAft>
                <a:spcPts val="600"/>
              </a:spcAft>
              <a:buClr>
                <a:srgbClr val="FF9900"/>
              </a:buClr>
              <a:buSzPct val="75000"/>
              <a:buBlip>
                <a:blip r:embed="rId4"/>
              </a:buBlip>
            </a:pPr>
            <a:r>
              <a:rPr lang="pl-PL" sz="240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różne przedsięwzięcia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03598"/>
            <a:ext cx="3086100" cy="24482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606172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 rot="16200000">
            <a:off x="-1566000" y="1710000"/>
            <a:ext cx="3996000" cy="7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6200000">
            <a:off x="-1564847" y="1701812"/>
            <a:ext cx="3979624" cy="720000"/>
          </a:xfrm>
        </p:spPr>
        <p:txBody>
          <a:bodyPr>
            <a:noAutofit/>
          </a:bodyPr>
          <a:lstStyle/>
          <a:p>
            <a:r>
              <a:rPr lang="pl-PL" sz="2100" spc="150" dirty="0">
                <a:solidFill>
                  <a:schemeClr val="bg1"/>
                </a:solidFill>
                <a:latin typeface="Century" pitchFamily="18" charset="0"/>
              </a:rPr>
              <a:t>Bursowski  Klub  Wolontariusza</a:t>
            </a:r>
          </a:p>
        </p:txBody>
      </p:sp>
      <p:sp>
        <p:nvSpPr>
          <p:cNvPr id="5" name="Prostokąt 4"/>
          <p:cNvSpPr/>
          <p:nvPr/>
        </p:nvSpPr>
        <p:spPr>
          <a:xfrm rot="16200000">
            <a:off x="-41651" y="4248100"/>
            <a:ext cx="936000" cy="72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2211710"/>
            <a:ext cx="7200800" cy="2235695"/>
          </a:xfrm>
        </p:spPr>
        <p:txBody>
          <a:bodyPr>
            <a:normAutofit fontScale="92500" lnSpcReduction="10000"/>
          </a:bodyPr>
          <a:lstStyle/>
          <a:p>
            <a:pPr marL="379476">
              <a:spcAft>
                <a:spcPts val="600"/>
              </a:spcAft>
              <a:buClr>
                <a:srgbClr val="FF9900"/>
              </a:buClr>
              <a:buSzPct val="75000"/>
              <a:buBlip>
                <a:blip r:embed="rId4"/>
              </a:buBlip>
            </a:pPr>
            <a:r>
              <a:rPr lang="pl-PL" sz="240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Pola Nadziei</a:t>
            </a:r>
          </a:p>
          <a:p>
            <a:pPr marL="379476">
              <a:spcAft>
                <a:spcPts val="600"/>
              </a:spcAft>
              <a:buClr>
                <a:srgbClr val="FF9900"/>
              </a:buClr>
              <a:buSzPct val="75000"/>
              <a:buBlip>
                <a:blip r:embed="rId4"/>
              </a:buBlip>
            </a:pPr>
            <a:r>
              <a:rPr lang="pl-PL" sz="240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WOŚP</a:t>
            </a:r>
            <a:endParaRPr lang="pl-PL" sz="2400" spc="2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379476">
              <a:spcAft>
                <a:spcPts val="600"/>
              </a:spcAft>
              <a:buClr>
                <a:srgbClr val="FF9900"/>
              </a:buClr>
              <a:buSzPct val="75000"/>
              <a:buBlip>
                <a:blip r:embed="rId4"/>
              </a:buBlip>
            </a:pPr>
            <a:r>
              <a:rPr lang="pl-PL" sz="240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Zbieramy zakrętki – pomagamy nie tylko przyrodzie</a:t>
            </a:r>
          </a:p>
          <a:p>
            <a:pPr marL="379476">
              <a:spcAft>
                <a:spcPts val="600"/>
              </a:spcAft>
              <a:buClr>
                <a:srgbClr val="FF9900"/>
              </a:buClr>
              <a:buSzPct val="75000"/>
              <a:buBlip>
                <a:blip r:embed="rId4"/>
              </a:buBlip>
            </a:pPr>
            <a:r>
              <a:rPr lang="pl-PL" sz="2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ś</a:t>
            </a:r>
            <a:r>
              <a:rPr lang="pl-PL" sz="240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wietlice profilaktyczno-wychowawcze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" y="72000"/>
            <a:ext cx="2256000" cy="16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96800" y="71962"/>
            <a:ext cx="2769344" cy="16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48000" y="72000"/>
            <a:ext cx="3006000" cy="16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4385393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 rot="16200000">
            <a:off x="-1566000" y="1710000"/>
            <a:ext cx="3996000" cy="7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6200000">
            <a:off x="-1564847" y="1701812"/>
            <a:ext cx="3979624" cy="720000"/>
          </a:xfrm>
        </p:spPr>
        <p:txBody>
          <a:bodyPr>
            <a:noAutofit/>
          </a:bodyPr>
          <a:lstStyle/>
          <a:p>
            <a:r>
              <a:rPr lang="pl-PL" sz="2100" spc="150" dirty="0">
                <a:solidFill>
                  <a:schemeClr val="bg1"/>
                </a:solidFill>
                <a:latin typeface="Century" pitchFamily="18" charset="0"/>
              </a:rPr>
              <a:t>Bursowski  Klub  Wolontariusza</a:t>
            </a:r>
          </a:p>
        </p:txBody>
      </p:sp>
      <p:sp>
        <p:nvSpPr>
          <p:cNvPr id="5" name="Prostokąt 4"/>
          <p:cNvSpPr/>
          <p:nvPr/>
        </p:nvSpPr>
        <p:spPr>
          <a:xfrm rot="16200000">
            <a:off x="-41651" y="4248100"/>
            <a:ext cx="936000" cy="72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1331640" y="555526"/>
            <a:ext cx="6120680" cy="2235695"/>
          </a:xfrm>
        </p:spPr>
        <p:txBody>
          <a:bodyPr>
            <a:normAutofit/>
          </a:bodyPr>
          <a:lstStyle/>
          <a:p>
            <a:pPr marL="379476">
              <a:spcAft>
                <a:spcPts val="600"/>
              </a:spcAft>
              <a:buClr>
                <a:srgbClr val="FF9900"/>
              </a:buClr>
              <a:buSzPct val="75000"/>
              <a:buBlip>
                <a:blip r:embed="rId4"/>
              </a:buBlip>
            </a:pPr>
            <a:r>
              <a:rPr lang="pl-PL" sz="240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kampania na rzecz uśmiechu</a:t>
            </a:r>
          </a:p>
          <a:p>
            <a:pPr marL="379476">
              <a:spcAft>
                <a:spcPts val="600"/>
              </a:spcAft>
              <a:buClr>
                <a:srgbClr val="FF9900"/>
              </a:buClr>
              <a:buSzPct val="75000"/>
              <a:buBlip>
                <a:blip r:embed="rId4"/>
              </a:buBlip>
            </a:pPr>
            <a:r>
              <a:rPr lang="pl-PL" sz="240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kwesty okolicznościowe</a:t>
            </a:r>
          </a:p>
          <a:p>
            <a:pPr marL="379476">
              <a:spcAft>
                <a:spcPts val="600"/>
              </a:spcAft>
              <a:buClr>
                <a:srgbClr val="FF9900"/>
              </a:buClr>
              <a:buSzPct val="75000"/>
              <a:buBlip>
                <a:blip r:embed="rId4"/>
              </a:buBlip>
            </a:pPr>
            <a:r>
              <a:rPr lang="pl-PL" sz="240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akcje profilaktyczne</a:t>
            </a:r>
          </a:p>
          <a:p>
            <a:pPr marL="379476">
              <a:spcAft>
                <a:spcPts val="600"/>
              </a:spcAft>
              <a:buClr>
                <a:srgbClr val="FF9900"/>
              </a:buClr>
              <a:buSzPct val="75000"/>
              <a:buBlip>
                <a:blip r:embed="rId4"/>
              </a:buBlip>
            </a:pPr>
            <a:r>
              <a:rPr lang="pl-PL" sz="240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konkursy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73000"/>
                    </a14:imgEffect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99" y="3024100"/>
            <a:ext cx="2741353" cy="20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000" y="3024000"/>
            <a:ext cx="2568333" cy="20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200" y="3024000"/>
            <a:ext cx="2760000" cy="207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385393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 rot="16200000">
            <a:off x="-1566000" y="1710000"/>
            <a:ext cx="3996000" cy="72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6200000">
            <a:off x="-1564847" y="1701812"/>
            <a:ext cx="3979624" cy="720000"/>
          </a:xfrm>
        </p:spPr>
        <p:txBody>
          <a:bodyPr>
            <a:noAutofit/>
          </a:bodyPr>
          <a:lstStyle/>
          <a:p>
            <a:r>
              <a:rPr lang="pl-PL" sz="2100" spc="150" dirty="0">
                <a:solidFill>
                  <a:schemeClr val="bg1"/>
                </a:solidFill>
                <a:latin typeface="Century" pitchFamily="18" charset="0"/>
              </a:rPr>
              <a:t>Bursowski  Klub  Wolontariusza</a:t>
            </a:r>
          </a:p>
        </p:txBody>
      </p:sp>
      <p:sp>
        <p:nvSpPr>
          <p:cNvPr id="5" name="Prostokąt 4"/>
          <p:cNvSpPr/>
          <p:nvPr/>
        </p:nvSpPr>
        <p:spPr>
          <a:xfrm rot="16200000">
            <a:off x="-41651" y="4248100"/>
            <a:ext cx="936000" cy="72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1260179" y="555526"/>
            <a:ext cx="7576503" cy="2235695"/>
          </a:xfrm>
        </p:spPr>
        <p:txBody>
          <a:bodyPr>
            <a:normAutofit lnSpcReduction="10000"/>
          </a:bodyPr>
          <a:lstStyle/>
          <a:p>
            <a:pPr marL="379476">
              <a:spcAft>
                <a:spcPts val="600"/>
              </a:spcAft>
              <a:buClr>
                <a:srgbClr val="FF9900"/>
              </a:buClr>
              <a:buSzPct val="75000"/>
              <a:buBlip>
                <a:blip r:embed="rId5"/>
              </a:buBlip>
            </a:pPr>
            <a:r>
              <a:rPr lang="pl-PL" sz="240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hospicjum </a:t>
            </a:r>
            <a:endParaRPr lang="pl-PL" sz="2400" spc="2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379476">
              <a:spcAft>
                <a:spcPts val="600"/>
              </a:spcAft>
              <a:buClr>
                <a:srgbClr val="FF9900"/>
              </a:buClr>
              <a:buSzPct val="75000"/>
              <a:buBlip>
                <a:blip r:embed="rId5"/>
              </a:buBlip>
            </a:pPr>
            <a:r>
              <a:rPr lang="pl-PL" sz="2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pomoc osobom starszym</a:t>
            </a:r>
            <a:br>
              <a:rPr lang="pl-PL" sz="2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pl-PL" sz="2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i z niepełnosprawnością</a:t>
            </a:r>
          </a:p>
          <a:p>
            <a:pPr marL="379476">
              <a:spcAft>
                <a:spcPts val="600"/>
              </a:spcAft>
              <a:buClr>
                <a:srgbClr val="FF9900"/>
              </a:buClr>
              <a:buSzPct val="75000"/>
              <a:buBlip>
                <a:blip r:embed="rId5"/>
              </a:buBlip>
            </a:pPr>
            <a:r>
              <a:rPr lang="pl-PL" sz="2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Inicjatywa dla zwierząt</a:t>
            </a:r>
          </a:p>
          <a:p>
            <a:pPr marL="379476">
              <a:spcAft>
                <a:spcPts val="600"/>
              </a:spcAft>
              <a:buClr>
                <a:srgbClr val="FF9900"/>
              </a:buClr>
              <a:buSzPct val="75000"/>
              <a:buBlip>
                <a:blip r:embed="rId5"/>
              </a:buBlip>
            </a:pPr>
            <a:r>
              <a:rPr lang="pl-PL" sz="240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Pokojowy Patrol</a:t>
            </a:r>
            <a:endParaRPr lang="pl-PL" sz="2400" spc="2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00000" y="3240000"/>
            <a:ext cx="2766953" cy="185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000" y="3241606"/>
            <a:ext cx="1850400" cy="185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23" t="7512" r="13968"/>
          <a:stretch/>
        </p:blipFill>
        <p:spPr bwMode="auto">
          <a:xfrm>
            <a:off x="864000" y="3240000"/>
            <a:ext cx="2124696" cy="185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000" y="3241606"/>
            <a:ext cx="1242349" cy="185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6701722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 rot="16200000">
            <a:off x="-1566000" y="1710000"/>
            <a:ext cx="3996000" cy="7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6200000">
            <a:off x="-1564847" y="1701812"/>
            <a:ext cx="3979624" cy="720000"/>
          </a:xfrm>
        </p:spPr>
        <p:txBody>
          <a:bodyPr>
            <a:noAutofit/>
          </a:bodyPr>
          <a:lstStyle/>
          <a:p>
            <a:r>
              <a:rPr lang="pl-PL" sz="2100" spc="150" dirty="0">
                <a:solidFill>
                  <a:schemeClr val="bg1"/>
                </a:solidFill>
                <a:latin typeface="Century" pitchFamily="18" charset="0"/>
              </a:rPr>
              <a:t>Stowarzyszenie  WIOSNA</a:t>
            </a:r>
          </a:p>
        </p:txBody>
      </p:sp>
      <p:sp>
        <p:nvSpPr>
          <p:cNvPr id="5" name="Prostokąt 4"/>
          <p:cNvSpPr/>
          <p:nvPr/>
        </p:nvSpPr>
        <p:spPr>
          <a:xfrm rot="16200000">
            <a:off x="-41651" y="4248100"/>
            <a:ext cx="936000" cy="72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688" y="2700043"/>
            <a:ext cx="1548829" cy="163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529" y="3025501"/>
            <a:ext cx="2365681" cy="98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05722"/>
            <a:ext cx="2484831" cy="175706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912" y="364784"/>
            <a:ext cx="2005110" cy="199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385393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 rot="16200000">
            <a:off x="-1566000" y="1710000"/>
            <a:ext cx="3996000" cy="7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6200000">
            <a:off x="-1564847" y="1701812"/>
            <a:ext cx="3979624" cy="720000"/>
          </a:xfrm>
        </p:spPr>
        <p:txBody>
          <a:bodyPr>
            <a:noAutofit/>
          </a:bodyPr>
          <a:lstStyle/>
          <a:p>
            <a:r>
              <a:rPr lang="pl-PL" sz="2100" spc="150" dirty="0">
                <a:solidFill>
                  <a:schemeClr val="bg1"/>
                </a:solidFill>
                <a:latin typeface="Century" pitchFamily="18" charset="0"/>
              </a:rPr>
              <a:t>Szlachetna  PACZKA</a:t>
            </a:r>
          </a:p>
        </p:txBody>
      </p:sp>
      <p:sp>
        <p:nvSpPr>
          <p:cNvPr id="5" name="Prostokąt 4"/>
          <p:cNvSpPr/>
          <p:nvPr/>
        </p:nvSpPr>
        <p:spPr>
          <a:xfrm rot="16200000">
            <a:off x="-41651" y="4248100"/>
            <a:ext cx="936000" cy="72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3347864" y="620334"/>
            <a:ext cx="5531020" cy="4111656"/>
          </a:xfrm>
        </p:spPr>
        <p:txBody>
          <a:bodyPr>
            <a:normAutofit fontScale="70000" lnSpcReduction="20000"/>
          </a:bodyPr>
          <a:lstStyle/>
          <a:p>
            <a:pPr marL="493776" indent="-457200">
              <a:spcAft>
                <a:spcPts val="600"/>
              </a:spcAft>
              <a:buClr>
                <a:srgbClr val="FF9900"/>
              </a:buClr>
              <a:buSzPct val="75000"/>
              <a:buBlip>
                <a:blip r:embed="rId4"/>
              </a:buBlip>
            </a:pPr>
            <a:r>
              <a:rPr lang="pl-PL" sz="3100" b="1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System pomnażania dobra</a:t>
            </a:r>
            <a:r>
              <a:rPr lang="pl-PL" sz="310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,</a:t>
            </a:r>
            <a:br>
              <a:rPr lang="pl-PL" sz="310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pl-PL" sz="310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w którym konkretna pomoc trafia do konkretnych osób.</a:t>
            </a:r>
          </a:p>
          <a:p>
            <a:pPr marL="36576" indent="0">
              <a:spcAft>
                <a:spcPts val="600"/>
              </a:spcAft>
              <a:buClr>
                <a:srgbClr val="FF9900"/>
              </a:buClr>
              <a:buSzPct val="75000"/>
              <a:buNone/>
            </a:pPr>
            <a:endParaRPr lang="pl-PL" sz="3100" spc="2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493776" indent="-457200">
              <a:spcAft>
                <a:spcPts val="600"/>
              </a:spcAft>
              <a:buClr>
                <a:srgbClr val="FF9900"/>
              </a:buClr>
              <a:buSzPct val="75000"/>
              <a:buBlip>
                <a:blip r:embed="rId4"/>
              </a:buBlip>
            </a:pPr>
            <a:r>
              <a:rPr lang="pl-PL" sz="310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Paczka </a:t>
            </a:r>
            <a:r>
              <a:rPr lang="pl-PL" sz="3100" b="1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łączy</a:t>
            </a:r>
            <a:r>
              <a:rPr lang="pl-PL" sz="310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w przemyślany sposób </a:t>
            </a:r>
            <a:r>
              <a:rPr lang="pl-PL" sz="3100" b="1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tysiące ludzi</a:t>
            </a:r>
            <a:r>
              <a:rPr lang="pl-PL" sz="310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.</a:t>
            </a:r>
          </a:p>
          <a:p>
            <a:pPr marL="36576" indent="0">
              <a:spcAft>
                <a:spcPts val="600"/>
              </a:spcAft>
              <a:buClr>
                <a:srgbClr val="FF9900"/>
              </a:buClr>
              <a:buSzPct val="75000"/>
              <a:buNone/>
            </a:pPr>
            <a:endParaRPr lang="pl-PL" sz="3100" spc="2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493776" indent="-457200">
              <a:spcAft>
                <a:spcPts val="600"/>
              </a:spcAft>
              <a:buClr>
                <a:srgbClr val="FF9900"/>
              </a:buClr>
              <a:buSzPct val="75000"/>
              <a:buBlip>
                <a:blip r:embed="rId4"/>
              </a:buBlip>
            </a:pPr>
            <a:r>
              <a:rPr lang="pl-PL" sz="310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Nie pomagamy biedzie roszczeniowej, a nasi wolontariusze </a:t>
            </a:r>
            <a:r>
              <a:rPr lang="pl-PL" sz="3100" b="1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sami szukają potrzebujących</a:t>
            </a:r>
            <a:r>
              <a:rPr lang="pl-PL" sz="310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.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8" name="AutoShape 17"/>
          <p:cNvSpPr>
            <a:spLocks noChangeAspect="1" noChangeArrowheads="1" noTextEdit="1"/>
          </p:cNvSpPr>
          <p:nvPr/>
        </p:nvSpPr>
        <p:spPr bwMode="auto">
          <a:xfrm>
            <a:off x="864000" y="72000"/>
            <a:ext cx="2224193" cy="33644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" y="2346243"/>
            <a:ext cx="1089654" cy="1090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539" y="79087"/>
            <a:ext cx="1089654" cy="1089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" y="79087"/>
            <a:ext cx="1089654" cy="10824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539" y="1213551"/>
            <a:ext cx="1089654" cy="1089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" y="1213551"/>
            <a:ext cx="1089654" cy="1089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539" y="2346834"/>
            <a:ext cx="1089654" cy="1089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720000" y="3715670"/>
            <a:ext cx="2777539" cy="430887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  <p:txBody>
          <a:bodyPr wrap="square">
            <a:spAutoFit/>
          </a:bodyPr>
          <a:lstStyle/>
          <a:p>
            <a:pPr marL="36576" indent="0">
              <a:spcAft>
                <a:spcPts val="600"/>
              </a:spcAft>
              <a:buClr>
                <a:srgbClr val="FF9900"/>
              </a:buClr>
              <a:buSzPct val="75000"/>
              <a:buNone/>
            </a:pPr>
            <a:r>
              <a:rPr lang="pl-PL" sz="2200" b="1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MĄDRA POMOC</a:t>
            </a:r>
          </a:p>
        </p:txBody>
      </p:sp>
    </p:spTree>
    <p:extLst>
      <p:ext uri="{BB962C8B-B14F-4D97-AF65-F5344CB8AC3E}">
        <p14:creationId xmlns="" xmlns:p14="http://schemas.microsoft.com/office/powerpoint/2010/main" val="374385393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 rot="16200000">
            <a:off x="-1566000" y="1710000"/>
            <a:ext cx="3996000" cy="7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6200000">
            <a:off x="-1600847" y="1665812"/>
            <a:ext cx="4051624" cy="720000"/>
          </a:xfrm>
        </p:spPr>
        <p:txBody>
          <a:bodyPr>
            <a:noAutofit/>
          </a:bodyPr>
          <a:lstStyle/>
          <a:p>
            <a:r>
              <a:rPr lang="pl-PL" sz="2100" spc="150" dirty="0">
                <a:solidFill>
                  <a:schemeClr val="bg1"/>
                </a:solidFill>
                <a:latin typeface="Century" pitchFamily="18" charset="0"/>
              </a:rPr>
              <a:t>Szlachetna  </a:t>
            </a:r>
            <a:r>
              <a:rPr lang="pl-PL" sz="2100" spc="150" dirty="0" smtClean="0">
                <a:solidFill>
                  <a:schemeClr val="bg1"/>
                </a:solidFill>
                <a:latin typeface="Century" pitchFamily="18" charset="0"/>
              </a:rPr>
              <a:t>PACZKA  </a:t>
            </a:r>
            <a:r>
              <a:rPr lang="pl-PL" sz="2100" spc="150" dirty="0">
                <a:solidFill>
                  <a:schemeClr val="bg1"/>
                </a:solidFill>
                <a:latin typeface="Century" pitchFamily="18" charset="0"/>
              </a:rPr>
              <a:t>2010 </a:t>
            </a:r>
          </a:p>
        </p:txBody>
      </p:sp>
      <p:sp>
        <p:nvSpPr>
          <p:cNvPr id="5" name="Prostokąt 4"/>
          <p:cNvSpPr/>
          <p:nvPr/>
        </p:nvSpPr>
        <p:spPr>
          <a:xfrm rot="16200000">
            <a:off x="-41651" y="4248100"/>
            <a:ext cx="936000" cy="72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1149417" y="1913305"/>
            <a:ext cx="7731925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93776" indent="-457200">
              <a:spcAft>
                <a:spcPts val="600"/>
              </a:spcAft>
              <a:buClr>
                <a:srgbClr val="FF9900"/>
              </a:buClr>
              <a:buSzPct val="75000"/>
              <a:buBlip>
                <a:blip r:embed="rId4"/>
              </a:buBlip>
            </a:pPr>
            <a:r>
              <a:rPr lang="pl-PL" sz="2400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8201</a:t>
            </a:r>
            <a:r>
              <a:rPr lang="pl-PL" sz="2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pl-PL" sz="240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rodzin</a:t>
            </a:r>
          </a:p>
          <a:p>
            <a:pPr marL="493776" indent="-457200">
              <a:spcAft>
                <a:spcPts val="600"/>
              </a:spcAft>
              <a:buClr>
                <a:srgbClr val="FF9900"/>
              </a:buClr>
              <a:buSzPct val="75000"/>
              <a:buBlip>
                <a:blip r:embed="rId4"/>
              </a:buBlip>
            </a:pPr>
            <a:r>
              <a:rPr lang="pl-PL" sz="240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śr</a:t>
            </a:r>
            <a:r>
              <a:rPr lang="pl-PL" sz="2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. wartość paczki </a:t>
            </a:r>
            <a:r>
              <a:rPr lang="pl-PL" sz="2400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1215 zł </a:t>
            </a:r>
            <a:r>
              <a:rPr lang="pl-PL" sz="2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/950 </a:t>
            </a:r>
            <a:r>
              <a:rPr lang="pl-PL" sz="240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zł/</a:t>
            </a:r>
          </a:p>
          <a:p>
            <a:pPr marL="493776" indent="-457200">
              <a:spcAft>
                <a:spcPts val="600"/>
              </a:spcAft>
              <a:buClr>
                <a:srgbClr val="FF9900"/>
              </a:buClr>
              <a:buSzPct val="75000"/>
              <a:buBlip>
                <a:blip r:embed="rId4"/>
              </a:buBlip>
            </a:pPr>
            <a:r>
              <a:rPr lang="pl-PL" sz="240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pomoc </a:t>
            </a:r>
            <a:r>
              <a:rPr lang="pl-PL" sz="2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o wartości ok. </a:t>
            </a:r>
            <a:r>
              <a:rPr lang="pl-PL" sz="2400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10 mln. </a:t>
            </a:r>
            <a:r>
              <a:rPr lang="pl-PL" sz="2400" b="1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ł</a:t>
            </a:r>
            <a:endParaRPr lang="pl-PL" sz="2400" b="1" spc="2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493776" indent="-457200">
              <a:spcAft>
                <a:spcPts val="600"/>
              </a:spcAft>
              <a:buClr>
                <a:srgbClr val="FF9900"/>
              </a:buClr>
              <a:buSzPct val="75000"/>
              <a:buBlip>
                <a:blip r:embed="rId4"/>
              </a:buBlip>
            </a:pPr>
            <a:r>
              <a:rPr lang="pl-PL" sz="240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średnio </a:t>
            </a:r>
            <a:r>
              <a:rPr lang="pl-PL" sz="2400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14 osób </a:t>
            </a:r>
            <a:r>
              <a:rPr lang="pl-PL" sz="2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przygotowywało </a:t>
            </a:r>
            <a:r>
              <a:rPr lang="pl-PL" sz="240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paczkę</a:t>
            </a:r>
          </a:p>
          <a:p>
            <a:pPr marL="493776" indent="-457200">
              <a:spcAft>
                <a:spcPts val="600"/>
              </a:spcAft>
              <a:buClr>
                <a:srgbClr val="FF9900"/>
              </a:buClr>
              <a:buSzPct val="75000"/>
              <a:buBlip>
                <a:blip r:embed="rId4"/>
              </a:buBlip>
            </a:pPr>
            <a:r>
              <a:rPr lang="pl-PL" sz="2400" b="1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6 </a:t>
            </a:r>
            <a:r>
              <a:rPr lang="pl-PL" sz="2400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tys. </a:t>
            </a:r>
            <a:r>
              <a:rPr lang="pl-PL" sz="240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wolontariuszy</a:t>
            </a:r>
            <a:endParaRPr lang="pl-PL" sz="2400" spc="2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00" y="54000"/>
            <a:ext cx="823580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1558282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25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rn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972</TotalTime>
  <Words>209</Words>
  <Application>Microsoft Office PowerPoint</Application>
  <PresentationFormat>Pokaz na ekranie (16:9)</PresentationFormat>
  <Paragraphs>93</Paragraphs>
  <Slides>20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Szlachetna PACZKA</vt:lpstr>
      <vt:lpstr>Bursa  w  Zielonej  Górze</vt:lpstr>
      <vt:lpstr>Bursowski  Klub  Wolontariusza</vt:lpstr>
      <vt:lpstr>Bursowski  Klub  Wolontariusza</vt:lpstr>
      <vt:lpstr>Bursowski  Klub  Wolontariusza</vt:lpstr>
      <vt:lpstr>Bursowski  Klub  Wolontariusza</vt:lpstr>
      <vt:lpstr>Stowarzyszenie  WIOSNA</vt:lpstr>
      <vt:lpstr>Szlachetna  PACZKA</vt:lpstr>
      <vt:lpstr>Szlachetna  PACZKA  2010 </vt:lpstr>
      <vt:lpstr>Lubuska Szlachetna  PACZKA </vt:lpstr>
      <vt:lpstr>Portret  Wolontariusza</vt:lpstr>
      <vt:lpstr>Portret  Wolontariusza</vt:lpstr>
      <vt:lpstr>Portret  Wolontariusza</vt:lpstr>
      <vt:lpstr>Portret  Wolontariusza</vt:lpstr>
      <vt:lpstr>Portret  Wolontariusza</vt:lpstr>
      <vt:lpstr>Portret  Lidera  Rejonu</vt:lpstr>
      <vt:lpstr>Portret  Lidera  Rejonu</vt:lpstr>
      <vt:lpstr>Współdziałanie</vt:lpstr>
      <vt:lpstr>Zapraszamy do współpracy</vt:lpstr>
      <vt:lpstr>Dziękuję za uwagę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Agata</dc:creator>
  <cp:lastModifiedBy>izdebskis</cp:lastModifiedBy>
  <cp:revision>237</cp:revision>
  <dcterms:created xsi:type="dcterms:W3CDTF">2011-03-21T23:41:46Z</dcterms:created>
  <dcterms:modified xsi:type="dcterms:W3CDTF">2011-04-03T20:03:03Z</dcterms:modified>
</cp:coreProperties>
</file>